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6"/>
  </p:notesMasterIdLst>
  <p:sldIdLst>
    <p:sldId id="261" r:id="rId5"/>
    <p:sldId id="291" r:id="rId6"/>
    <p:sldId id="339" r:id="rId7"/>
    <p:sldId id="305" r:id="rId8"/>
    <p:sldId id="307" r:id="rId9"/>
    <p:sldId id="304" r:id="rId10"/>
    <p:sldId id="308" r:id="rId11"/>
    <p:sldId id="309" r:id="rId12"/>
    <p:sldId id="340" r:id="rId13"/>
    <p:sldId id="310" r:id="rId14"/>
    <p:sldId id="342" r:id="rId15"/>
    <p:sldId id="341" r:id="rId16"/>
    <p:sldId id="311" r:id="rId17"/>
    <p:sldId id="312" r:id="rId18"/>
    <p:sldId id="265" r:id="rId19"/>
    <p:sldId id="314" r:id="rId20"/>
    <p:sldId id="313" r:id="rId21"/>
    <p:sldId id="344" r:id="rId22"/>
    <p:sldId id="315" r:id="rId23"/>
    <p:sldId id="316" r:id="rId24"/>
    <p:sldId id="345" r:id="rId25"/>
    <p:sldId id="292" r:id="rId26"/>
    <p:sldId id="334" r:id="rId27"/>
    <p:sldId id="335" r:id="rId28"/>
    <p:sldId id="318" r:id="rId29"/>
    <p:sldId id="336" r:id="rId30"/>
    <p:sldId id="337" r:id="rId31"/>
    <p:sldId id="338" r:id="rId32"/>
    <p:sldId id="319" r:id="rId33"/>
    <p:sldId id="320" r:id="rId34"/>
    <p:sldId id="321" r:id="rId35"/>
    <p:sldId id="343" r:id="rId36"/>
    <p:sldId id="325" r:id="rId37"/>
    <p:sldId id="324" r:id="rId38"/>
    <p:sldId id="323" r:id="rId39"/>
    <p:sldId id="302" r:id="rId40"/>
    <p:sldId id="306" r:id="rId41"/>
    <p:sldId id="326" r:id="rId42"/>
    <p:sldId id="327" r:id="rId43"/>
    <p:sldId id="328" r:id="rId44"/>
    <p:sldId id="329" r:id="rId45"/>
    <p:sldId id="330" r:id="rId46"/>
    <p:sldId id="331" r:id="rId47"/>
    <p:sldId id="332" r:id="rId48"/>
    <p:sldId id="301" r:id="rId49"/>
    <p:sldId id="333" r:id="rId50"/>
    <p:sldId id="300" r:id="rId51"/>
    <p:sldId id="299" r:id="rId52"/>
    <p:sldId id="298" r:id="rId53"/>
    <p:sldId id="322" r:id="rId54"/>
    <p:sldId id="317" r:id="rId55"/>
  </p:sldIdLst>
  <p:sldSz cx="12192000" cy="6858000"/>
  <p:notesSz cx="7010400" cy="9296400"/>
  <p:embeddedFontLst>
    <p:embeddedFont>
      <p:font typeface="Calibri" panose="020F0502020204030204" pitchFamily="34" charset="0"/>
      <p:regular r:id="rId57"/>
      <p:bold r:id="rId58"/>
      <p:italic r:id="rId59"/>
      <p:boldItalic r:id="rId60"/>
    </p:embeddedFont>
    <p:embeddedFont>
      <p:font typeface="Open Sans Light" panose="020B0306030504020204" pitchFamily="34" charset="0"/>
      <p:regular r:id="rId61"/>
      <p:italic r:id="rId62"/>
    </p:embeddedFont>
    <p:embeddedFont>
      <p:font typeface="Open Sans Semibold" panose="020B0706030804020204" pitchFamily="34" charset="0"/>
      <p:bold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6/8/2022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2072463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5868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78652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2148303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15</a:t>
            </a:fld>
            <a:endParaRPr lang="en-US"/>
          </a:p>
        </p:txBody>
      </p:sp>
    </p:spTree>
    <p:extLst>
      <p:ext uri="{BB962C8B-B14F-4D97-AF65-F5344CB8AC3E}">
        <p14:creationId xmlns:p14="http://schemas.microsoft.com/office/powerpoint/2010/main" val="241281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394841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187115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2765376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2915917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19604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371447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91518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979369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23</a:t>
            </a:fld>
            <a:endParaRPr lang="en-US"/>
          </a:p>
        </p:txBody>
      </p:sp>
    </p:spTree>
    <p:extLst>
      <p:ext uri="{BB962C8B-B14F-4D97-AF65-F5344CB8AC3E}">
        <p14:creationId xmlns:p14="http://schemas.microsoft.com/office/powerpoint/2010/main" val="61484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24</a:t>
            </a:fld>
            <a:endParaRPr lang="en-US"/>
          </a:p>
        </p:txBody>
      </p:sp>
    </p:spTree>
    <p:extLst>
      <p:ext uri="{BB962C8B-B14F-4D97-AF65-F5344CB8AC3E}">
        <p14:creationId xmlns:p14="http://schemas.microsoft.com/office/powerpoint/2010/main" val="4169147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25</a:t>
            </a:fld>
            <a:endParaRPr lang="en-US"/>
          </a:p>
        </p:txBody>
      </p:sp>
    </p:spTree>
    <p:extLst>
      <p:ext uri="{BB962C8B-B14F-4D97-AF65-F5344CB8AC3E}">
        <p14:creationId xmlns:p14="http://schemas.microsoft.com/office/powerpoint/2010/main" val="3430368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29</a:t>
            </a:fld>
            <a:endParaRPr lang="en-US"/>
          </a:p>
        </p:txBody>
      </p:sp>
    </p:spTree>
    <p:extLst>
      <p:ext uri="{BB962C8B-B14F-4D97-AF65-F5344CB8AC3E}">
        <p14:creationId xmlns:p14="http://schemas.microsoft.com/office/powerpoint/2010/main" val="3902660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30</a:t>
            </a:fld>
            <a:endParaRPr lang="en-US"/>
          </a:p>
        </p:txBody>
      </p:sp>
    </p:spTree>
    <p:extLst>
      <p:ext uri="{BB962C8B-B14F-4D97-AF65-F5344CB8AC3E}">
        <p14:creationId xmlns:p14="http://schemas.microsoft.com/office/powerpoint/2010/main" val="1167726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31</a:t>
            </a:fld>
            <a:endParaRPr lang="en-US"/>
          </a:p>
        </p:txBody>
      </p:sp>
    </p:spTree>
    <p:extLst>
      <p:ext uri="{BB962C8B-B14F-4D97-AF65-F5344CB8AC3E}">
        <p14:creationId xmlns:p14="http://schemas.microsoft.com/office/powerpoint/2010/main" val="1361141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32</a:t>
            </a:fld>
            <a:endParaRPr lang="en-US"/>
          </a:p>
        </p:txBody>
      </p:sp>
    </p:spTree>
    <p:extLst>
      <p:ext uri="{BB962C8B-B14F-4D97-AF65-F5344CB8AC3E}">
        <p14:creationId xmlns:p14="http://schemas.microsoft.com/office/powerpoint/2010/main" val="4007134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596818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34</a:t>
            </a:fld>
            <a:endParaRPr lang="en-US"/>
          </a:p>
        </p:txBody>
      </p:sp>
    </p:spTree>
    <p:extLst>
      <p:ext uri="{BB962C8B-B14F-4D97-AF65-F5344CB8AC3E}">
        <p14:creationId xmlns:p14="http://schemas.microsoft.com/office/powerpoint/2010/main" val="26997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232113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3682976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36</a:t>
            </a:fld>
            <a:endParaRPr lang="en-US"/>
          </a:p>
        </p:txBody>
      </p:sp>
    </p:spTree>
    <p:extLst>
      <p:ext uri="{BB962C8B-B14F-4D97-AF65-F5344CB8AC3E}">
        <p14:creationId xmlns:p14="http://schemas.microsoft.com/office/powerpoint/2010/main" val="2290256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37</a:t>
            </a:fld>
            <a:endParaRPr lang="en-US"/>
          </a:p>
        </p:txBody>
      </p:sp>
    </p:spTree>
    <p:extLst>
      <p:ext uri="{BB962C8B-B14F-4D97-AF65-F5344CB8AC3E}">
        <p14:creationId xmlns:p14="http://schemas.microsoft.com/office/powerpoint/2010/main" val="2635118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835700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39</a:t>
            </a:fld>
            <a:endParaRPr lang="en-US"/>
          </a:p>
        </p:txBody>
      </p:sp>
    </p:spTree>
    <p:extLst>
      <p:ext uri="{BB962C8B-B14F-4D97-AF65-F5344CB8AC3E}">
        <p14:creationId xmlns:p14="http://schemas.microsoft.com/office/powerpoint/2010/main" val="1433737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40</a:t>
            </a:fld>
            <a:endParaRPr lang="en-US"/>
          </a:p>
        </p:txBody>
      </p:sp>
    </p:spTree>
    <p:extLst>
      <p:ext uri="{BB962C8B-B14F-4D97-AF65-F5344CB8AC3E}">
        <p14:creationId xmlns:p14="http://schemas.microsoft.com/office/powerpoint/2010/main" val="3955800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41</a:t>
            </a:fld>
            <a:endParaRPr lang="en-US"/>
          </a:p>
        </p:txBody>
      </p:sp>
    </p:spTree>
    <p:extLst>
      <p:ext uri="{BB962C8B-B14F-4D97-AF65-F5344CB8AC3E}">
        <p14:creationId xmlns:p14="http://schemas.microsoft.com/office/powerpoint/2010/main" val="758788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42</a:t>
            </a:fld>
            <a:endParaRPr lang="en-US"/>
          </a:p>
        </p:txBody>
      </p:sp>
    </p:spTree>
    <p:extLst>
      <p:ext uri="{BB962C8B-B14F-4D97-AF65-F5344CB8AC3E}">
        <p14:creationId xmlns:p14="http://schemas.microsoft.com/office/powerpoint/2010/main" val="653632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43</a:t>
            </a:fld>
            <a:endParaRPr lang="en-US"/>
          </a:p>
        </p:txBody>
      </p:sp>
    </p:spTree>
    <p:extLst>
      <p:ext uri="{BB962C8B-B14F-4D97-AF65-F5344CB8AC3E}">
        <p14:creationId xmlns:p14="http://schemas.microsoft.com/office/powerpoint/2010/main" val="2851566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44</a:t>
            </a:fld>
            <a:endParaRPr lang="en-US"/>
          </a:p>
        </p:txBody>
      </p:sp>
    </p:spTree>
    <p:extLst>
      <p:ext uri="{BB962C8B-B14F-4D97-AF65-F5344CB8AC3E}">
        <p14:creationId xmlns:p14="http://schemas.microsoft.com/office/powerpoint/2010/main" val="33129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2470166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45</a:t>
            </a:fld>
            <a:endParaRPr lang="en-US"/>
          </a:p>
        </p:txBody>
      </p:sp>
    </p:spTree>
    <p:extLst>
      <p:ext uri="{BB962C8B-B14F-4D97-AF65-F5344CB8AC3E}">
        <p14:creationId xmlns:p14="http://schemas.microsoft.com/office/powerpoint/2010/main" val="132525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46</a:t>
            </a:fld>
            <a:endParaRPr lang="en-US"/>
          </a:p>
        </p:txBody>
      </p:sp>
    </p:spTree>
    <p:extLst>
      <p:ext uri="{BB962C8B-B14F-4D97-AF65-F5344CB8AC3E}">
        <p14:creationId xmlns:p14="http://schemas.microsoft.com/office/powerpoint/2010/main" val="1541727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47</a:t>
            </a:fld>
            <a:endParaRPr lang="en-US"/>
          </a:p>
        </p:txBody>
      </p:sp>
    </p:spTree>
    <p:extLst>
      <p:ext uri="{BB962C8B-B14F-4D97-AF65-F5344CB8AC3E}">
        <p14:creationId xmlns:p14="http://schemas.microsoft.com/office/powerpoint/2010/main" val="906351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48</a:t>
            </a:fld>
            <a:endParaRPr lang="en-US"/>
          </a:p>
        </p:txBody>
      </p:sp>
    </p:spTree>
    <p:extLst>
      <p:ext uri="{BB962C8B-B14F-4D97-AF65-F5344CB8AC3E}">
        <p14:creationId xmlns:p14="http://schemas.microsoft.com/office/powerpoint/2010/main" val="2449086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49</a:t>
            </a:fld>
            <a:endParaRPr lang="en-US"/>
          </a:p>
        </p:txBody>
      </p:sp>
    </p:spTree>
    <p:extLst>
      <p:ext uri="{BB962C8B-B14F-4D97-AF65-F5344CB8AC3E}">
        <p14:creationId xmlns:p14="http://schemas.microsoft.com/office/powerpoint/2010/main" val="14496509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50</a:t>
            </a:fld>
            <a:endParaRPr lang="en-US"/>
          </a:p>
        </p:txBody>
      </p:sp>
    </p:spTree>
    <p:extLst>
      <p:ext uri="{BB962C8B-B14F-4D97-AF65-F5344CB8AC3E}">
        <p14:creationId xmlns:p14="http://schemas.microsoft.com/office/powerpoint/2010/main" val="1227790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51</a:t>
            </a:fld>
            <a:endParaRPr lang="en-US"/>
          </a:p>
        </p:txBody>
      </p:sp>
    </p:spTree>
    <p:extLst>
      <p:ext uri="{BB962C8B-B14F-4D97-AF65-F5344CB8AC3E}">
        <p14:creationId xmlns:p14="http://schemas.microsoft.com/office/powerpoint/2010/main" val="41143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270766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38268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161745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277252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141456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6/8/2022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6/8/2022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6/8/2022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6/8/2022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6/8/2022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6/8/2022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6/8/2022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mmwr/preview/mmwrhtml/mm5829a2.ht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mailto:mathompson@ksde.org"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Vaping, Alcohol &amp; Marijuana: What’s the Big Deal?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Mark Thompson, PhD</a:t>
            </a:r>
          </a:p>
          <a:p>
            <a:r>
              <a:rPr lang="en-US" dirty="0"/>
              <a:t>Educational Program Consultant, KSDE</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05585"/>
            <a:ext cx="10290048" cy="4351338"/>
          </a:xfrm>
        </p:spPr>
        <p:txBody>
          <a:bodyPr>
            <a:normAutofit/>
          </a:bodyPr>
          <a:lstStyle/>
          <a:p>
            <a:pPr marL="0" indent="0">
              <a:lnSpc>
                <a:spcPct val="100000"/>
              </a:lnSpc>
              <a:buNone/>
            </a:pPr>
            <a:r>
              <a:rPr lang="en-US" dirty="0"/>
              <a:t>A </a:t>
            </a:r>
            <a:r>
              <a:rPr lang="en-US" u="sng" dirty="0">
                <a:hlinkClick r:id="rId3"/>
              </a:rPr>
              <a:t>CDC report from a few years back</a:t>
            </a:r>
            <a:r>
              <a:rPr lang="en-US" dirty="0"/>
              <a:t> found that cows killed about twenty people a year in the mid-2000s. That makes cows about 20 times as lethal as sharks. These deaths aren't due to marauding packs of feral bovines terrorizing suburban neighborhoods, but rather incidents involving working with cattle on farms. As the CDC report notes, "large livestock are powerful, quick, protective of their territory and offspring, and especially unpredictable during breeding and birthing periods." Most people killed by cows are farm workers.</a:t>
            </a:r>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More On the Dangers of Animals</a:t>
            </a:r>
          </a:p>
        </p:txBody>
      </p:sp>
    </p:spTree>
    <p:extLst>
      <p:ext uri="{BB962C8B-B14F-4D97-AF65-F5344CB8AC3E}">
        <p14:creationId xmlns:p14="http://schemas.microsoft.com/office/powerpoint/2010/main" val="104589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469009"/>
            <a:ext cx="10290048" cy="4351338"/>
          </a:xfrm>
        </p:spPr>
        <p:txBody>
          <a:bodyPr>
            <a:normAutofit fontScale="92500" lnSpcReduction="20000"/>
          </a:bodyPr>
          <a:lstStyle/>
          <a:p>
            <a:pPr>
              <a:lnSpc>
                <a:spcPct val="110000"/>
              </a:lnSpc>
            </a:pPr>
            <a:r>
              <a:rPr lang="en-US" dirty="0"/>
              <a:t>Going beyond cattle, dogs about kill 28 people per year, and other miscellaneous mammals, like horses, pigs, deer and the like, kill 52 (excluding deaths due to vehicle collisions with these animals). But the number 1 animal killers on an annual basis are bees, wasps and hornets, responsible for 58 deaths each year -- mostly due to anaphylactic shock after a sting.</a:t>
            </a:r>
          </a:p>
          <a:p>
            <a:pPr marL="0" indent="0">
              <a:lnSpc>
                <a:spcPct val="110000"/>
              </a:lnSpc>
              <a:buNone/>
            </a:pPr>
            <a:endParaRPr lang="en-US" dirty="0"/>
          </a:p>
          <a:p>
            <a:pPr>
              <a:lnSpc>
                <a:spcPct val="110000"/>
              </a:lnSpc>
            </a:pPr>
            <a:r>
              <a:rPr lang="en-US" dirty="0"/>
              <a:t>So, to put things in perspective, statistically speaking you're 28 times more likely to be killed by a dog than you are by a shark. But this doesn't mean that you should trade in your beagle-basset mix for a great white.</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And, Yet, Still More</a:t>
            </a:r>
          </a:p>
        </p:txBody>
      </p:sp>
    </p:spTree>
    <p:extLst>
      <p:ext uri="{BB962C8B-B14F-4D97-AF65-F5344CB8AC3E}">
        <p14:creationId xmlns:p14="http://schemas.microsoft.com/office/powerpoint/2010/main" val="1660151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normAutofit/>
          </a:bodyPr>
          <a:lstStyle/>
          <a:p>
            <a:r>
              <a:rPr lang="en-US" dirty="0"/>
              <a:t>What surprised you?</a:t>
            </a:r>
          </a:p>
          <a:p>
            <a:endParaRPr lang="en-US" dirty="0"/>
          </a:p>
          <a:p>
            <a:r>
              <a:rPr lang="en-US" dirty="0"/>
              <a:t>What didn’t surprise you?</a:t>
            </a:r>
          </a:p>
          <a:p>
            <a:endParaRPr lang="en-US" dirty="0"/>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Thoughts, Observations?</a:t>
            </a:r>
          </a:p>
        </p:txBody>
      </p:sp>
    </p:spTree>
    <p:extLst>
      <p:ext uri="{BB962C8B-B14F-4D97-AF65-F5344CB8AC3E}">
        <p14:creationId xmlns:p14="http://schemas.microsoft.com/office/powerpoint/2010/main" val="17505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normAutofit/>
          </a:bodyPr>
          <a:lstStyle/>
          <a:p>
            <a:r>
              <a:rPr lang="en-US" dirty="0"/>
              <a:t>Alcohol</a:t>
            </a:r>
          </a:p>
          <a:p>
            <a:r>
              <a:rPr lang="en-US" dirty="0"/>
              <a:t>Marijuana</a:t>
            </a:r>
          </a:p>
          <a:p>
            <a:r>
              <a:rPr lang="en-US" dirty="0"/>
              <a:t>Tobacco/Nicotine</a:t>
            </a:r>
          </a:p>
          <a:p>
            <a:r>
              <a:rPr lang="en-US" dirty="0"/>
              <a:t>For each, we will address:</a:t>
            </a:r>
          </a:p>
          <a:p>
            <a:pPr lvl="1"/>
            <a:r>
              <a:rPr lang="en-US" dirty="0"/>
              <a:t>Potential for abuse</a:t>
            </a:r>
          </a:p>
          <a:p>
            <a:pPr lvl="1"/>
            <a:r>
              <a:rPr lang="en-US" dirty="0"/>
              <a:t>Potential for addiction</a:t>
            </a:r>
          </a:p>
          <a:p>
            <a:pPr lvl="1"/>
            <a:r>
              <a:rPr lang="en-US" dirty="0"/>
              <a:t>Potency of drug</a:t>
            </a:r>
          </a:p>
          <a:p>
            <a:pPr lvl="1"/>
            <a:r>
              <a:rPr lang="en-US" dirty="0"/>
              <a:t>Effects/Side Effects</a:t>
            </a:r>
          </a:p>
          <a:p>
            <a:endParaRPr lang="en-US" dirty="0"/>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Our Focus</a:t>
            </a:r>
          </a:p>
        </p:txBody>
      </p:sp>
    </p:spTree>
    <p:extLst>
      <p:ext uri="{BB962C8B-B14F-4D97-AF65-F5344CB8AC3E}">
        <p14:creationId xmlns:p14="http://schemas.microsoft.com/office/powerpoint/2010/main" val="30624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487297"/>
            <a:ext cx="10290048" cy="4351338"/>
          </a:xfrm>
        </p:spPr>
        <p:txBody>
          <a:bodyPr>
            <a:normAutofit fontScale="92500" lnSpcReduction="20000"/>
          </a:bodyPr>
          <a:lstStyle/>
          <a:p>
            <a:pPr>
              <a:lnSpc>
                <a:spcPct val="110000"/>
              </a:lnSpc>
            </a:pPr>
            <a:r>
              <a:rPr lang="en-US" dirty="0"/>
              <a:t>Potential for Abuse – 69.5% used in last year, 59.1% used in last month (140 million users) </a:t>
            </a:r>
            <a:r>
              <a:rPr lang="en-US" sz="1600" dirty="0"/>
              <a:t>– National Institute on Alcohol Abuse &amp; Alcoholism</a:t>
            </a:r>
          </a:p>
          <a:p>
            <a:pPr marL="0" indent="0">
              <a:lnSpc>
                <a:spcPct val="110000"/>
              </a:lnSpc>
              <a:buNone/>
            </a:pPr>
            <a:endParaRPr lang="en-US" dirty="0"/>
          </a:p>
          <a:p>
            <a:pPr>
              <a:lnSpc>
                <a:spcPct val="110000"/>
              </a:lnSpc>
            </a:pPr>
            <a:r>
              <a:rPr lang="en-US" dirty="0"/>
              <a:t>Potential for Addiction – 1 in 8 adults (12.7%) </a:t>
            </a:r>
            <a:r>
              <a:rPr lang="en-US" sz="1700" dirty="0"/>
              <a:t>– JAMA 2017</a:t>
            </a:r>
          </a:p>
          <a:p>
            <a:pPr lvl="1">
              <a:lnSpc>
                <a:spcPct val="110000"/>
              </a:lnSpc>
            </a:pPr>
            <a:endParaRPr lang="en-US" dirty="0"/>
          </a:p>
          <a:p>
            <a:pPr>
              <a:lnSpc>
                <a:spcPct val="110000"/>
              </a:lnSpc>
            </a:pPr>
            <a:r>
              <a:rPr lang="en-US" dirty="0"/>
              <a:t>Potency of Drug – beer </a:t>
            </a:r>
            <a:r>
              <a:rPr lang="en-US" dirty="0">
                <a:sym typeface="Wingdings" panose="05000000000000000000" pitchFamily="2" charset="2"/>
              </a:rPr>
              <a:t> wine  “hard liquor”</a:t>
            </a:r>
            <a:endParaRPr lang="en-US" dirty="0"/>
          </a:p>
          <a:p>
            <a:pPr lvl="1">
              <a:lnSpc>
                <a:spcPct val="110000"/>
              </a:lnSpc>
            </a:pPr>
            <a:endParaRPr lang="en-US" dirty="0"/>
          </a:p>
          <a:p>
            <a:pPr>
              <a:lnSpc>
                <a:spcPct val="110000"/>
              </a:lnSpc>
            </a:pPr>
            <a:r>
              <a:rPr lang="en-US" dirty="0"/>
              <a:t>Effects/Side Effects – relaxation, sense of euphoria, lowered inhibitions, impulsive behavior, slurred speech, loss of coordination, loss of consciousness</a:t>
            </a:r>
          </a:p>
          <a:p>
            <a:endParaRPr lang="en-US" dirty="0"/>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Alcohol</a:t>
            </a:r>
          </a:p>
        </p:txBody>
      </p:sp>
    </p:spTree>
    <p:extLst>
      <p:ext uri="{BB962C8B-B14F-4D97-AF65-F5344CB8AC3E}">
        <p14:creationId xmlns:p14="http://schemas.microsoft.com/office/powerpoint/2010/main" val="127946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78737"/>
            <a:ext cx="10290048" cy="4351338"/>
          </a:xfrm>
        </p:spPr>
        <p:txBody>
          <a:bodyPr/>
          <a:lstStyle/>
          <a:p>
            <a:pPr>
              <a:lnSpc>
                <a:spcPct val="100000"/>
              </a:lnSpc>
            </a:pPr>
            <a:r>
              <a:rPr lang="en-US" dirty="0"/>
              <a:t>Eat prior to consuming alcohol</a:t>
            </a:r>
          </a:p>
          <a:p>
            <a:pPr>
              <a:lnSpc>
                <a:spcPct val="100000"/>
              </a:lnSpc>
            </a:pPr>
            <a:r>
              <a:rPr lang="en-US" dirty="0"/>
              <a:t>Drink plenty of water</a:t>
            </a:r>
          </a:p>
          <a:p>
            <a:pPr>
              <a:lnSpc>
                <a:spcPct val="100000"/>
              </a:lnSpc>
            </a:pPr>
            <a:r>
              <a:rPr lang="en-US" dirty="0"/>
              <a:t>Don’t mix alcohol with energy drinks</a:t>
            </a:r>
          </a:p>
          <a:p>
            <a:pPr>
              <a:lnSpc>
                <a:spcPct val="100000"/>
              </a:lnSpc>
            </a:pPr>
            <a:r>
              <a:rPr lang="en-US" dirty="0"/>
              <a:t>Avoid salty snacks</a:t>
            </a:r>
          </a:p>
          <a:p>
            <a:pPr>
              <a:lnSpc>
                <a:spcPct val="100000"/>
              </a:lnSpc>
            </a:pPr>
            <a:r>
              <a:rPr lang="en-US" dirty="0"/>
              <a:t>Count your drinks</a:t>
            </a:r>
          </a:p>
          <a:p>
            <a:pPr>
              <a:lnSpc>
                <a:spcPct val="100000"/>
              </a:lnSpc>
            </a:pPr>
            <a:r>
              <a:rPr lang="en-US" dirty="0"/>
              <a:t>Skip drinking games and shots</a:t>
            </a:r>
          </a:p>
          <a:p>
            <a:pPr>
              <a:lnSpc>
                <a:spcPct val="100000"/>
              </a:lnSpc>
            </a:pPr>
            <a:r>
              <a:rPr lang="en-US" dirty="0"/>
              <a:t>Don’t drink and drive</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758952" y="365125"/>
            <a:ext cx="10594848" cy="1325563"/>
          </a:xfrm>
        </p:spPr>
        <p:txBody>
          <a:bodyPr/>
          <a:lstStyle/>
          <a:p>
            <a:r>
              <a:rPr lang="en-US" dirty="0"/>
              <a:t>Tips for Responsible Drinking (Alcohol)</a:t>
            </a:r>
          </a:p>
        </p:txBody>
      </p:sp>
    </p:spTree>
    <p:extLst>
      <p:ext uri="{BB962C8B-B14F-4D97-AF65-F5344CB8AC3E}">
        <p14:creationId xmlns:p14="http://schemas.microsoft.com/office/powerpoint/2010/main" val="31664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05585"/>
            <a:ext cx="10290048" cy="4351338"/>
          </a:xfrm>
        </p:spPr>
        <p:txBody>
          <a:bodyPr>
            <a:normAutofit lnSpcReduction="10000"/>
          </a:bodyPr>
          <a:lstStyle/>
          <a:p>
            <a:pPr>
              <a:lnSpc>
                <a:spcPct val="100000"/>
              </a:lnSpc>
            </a:pPr>
            <a:r>
              <a:rPr lang="en-US" dirty="0"/>
              <a:t>Potential for Abuse – 18% used in 2019 (48.2 million) </a:t>
            </a:r>
            <a:r>
              <a:rPr lang="en-US" sz="1600" dirty="0"/>
              <a:t>– CDC</a:t>
            </a:r>
          </a:p>
          <a:p>
            <a:pPr>
              <a:lnSpc>
                <a:spcPct val="100000"/>
              </a:lnSpc>
            </a:pPr>
            <a:r>
              <a:rPr lang="en-US" dirty="0"/>
              <a:t>Potential for Addiction – 3 in 10 users have marijuana use disorder</a:t>
            </a:r>
          </a:p>
          <a:p>
            <a:pPr lvl="1">
              <a:lnSpc>
                <a:spcPct val="100000"/>
              </a:lnSpc>
            </a:pPr>
            <a:r>
              <a:rPr lang="en-US" dirty="0"/>
              <a:t>Risk for disorder is greater for those who begin use before 18. - CDC</a:t>
            </a:r>
            <a:endParaRPr lang="en-US" sz="1700" dirty="0"/>
          </a:p>
          <a:p>
            <a:pPr>
              <a:lnSpc>
                <a:spcPct val="100000"/>
              </a:lnSpc>
            </a:pPr>
            <a:r>
              <a:rPr lang="en-US" dirty="0"/>
              <a:t>Potency of Drug – not a regulated product, so potency varies.</a:t>
            </a:r>
          </a:p>
          <a:p>
            <a:pPr>
              <a:lnSpc>
                <a:spcPct val="100000"/>
              </a:lnSpc>
            </a:pPr>
            <a:r>
              <a:rPr lang="en-US" dirty="0"/>
              <a:t>Effects/Side Effects – relaxation, sense of euphoria, heightened sensory perception, laughter, altered perception of time, increased appetite, anxiety, fear, panic, psychosis (hallucinations, delusions), lowered inhibitions, impulsive behavior </a:t>
            </a:r>
            <a:r>
              <a:rPr lang="en-US" sz="1700" dirty="0"/>
              <a:t>– National Institute on Drug Abuse</a:t>
            </a:r>
          </a:p>
          <a:p>
            <a:endParaRPr lang="en-US" dirty="0"/>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Marijuana (Active Ingredient – THC)</a:t>
            </a:r>
          </a:p>
        </p:txBody>
      </p:sp>
    </p:spTree>
    <p:extLst>
      <p:ext uri="{BB962C8B-B14F-4D97-AF65-F5344CB8AC3E}">
        <p14:creationId xmlns:p14="http://schemas.microsoft.com/office/powerpoint/2010/main" val="190895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lstStyle/>
          <a:p>
            <a:r>
              <a:rPr lang="en-US" dirty="0"/>
              <a:t>Smoking</a:t>
            </a:r>
          </a:p>
          <a:p>
            <a:endParaRPr lang="en-US" dirty="0"/>
          </a:p>
          <a:p>
            <a:r>
              <a:rPr lang="en-US" dirty="0"/>
              <a:t>Edibles</a:t>
            </a:r>
          </a:p>
          <a:p>
            <a:endParaRPr lang="en-US" dirty="0"/>
          </a:p>
          <a:p>
            <a:r>
              <a:rPr lang="en-US" dirty="0"/>
              <a:t>Vaping</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758952" y="365125"/>
            <a:ext cx="10594848" cy="1325563"/>
          </a:xfrm>
        </p:spPr>
        <p:txBody>
          <a:bodyPr/>
          <a:lstStyle/>
          <a:p>
            <a:r>
              <a:rPr lang="en-US" dirty="0"/>
              <a:t>Forms of Consumption</a:t>
            </a:r>
          </a:p>
        </p:txBody>
      </p:sp>
    </p:spTree>
    <p:extLst>
      <p:ext uri="{BB962C8B-B14F-4D97-AF65-F5344CB8AC3E}">
        <p14:creationId xmlns:p14="http://schemas.microsoft.com/office/powerpoint/2010/main" val="26459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lstStyle/>
          <a:p>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758952" y="365125"/>
            <a:ext cx="10594848" cy="1325563"/>
          </a:xfrm>
        </p:spPr>
        <p:txBody>
          <a:bodyPr/>
          <a:lstStyle/>
          <a:p>
            <a:r>
              <a:rPr lang="en-US" dirty="0"/>
              <a:t>Responsible Use?</a:t>
            </a:r>
          </a:p>
        </p:txBody>
      </p:sp>
    </p:spTree>
    <p:extLst>
      <p:ext uri="{BB962C8B-B14F-4D97-AF65-F5344CB8AC3E}">
        <p14:creationId xmlns:p14="http://schemas.microsoft.com/office/powerpoint/2010/main" val="92505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496441"/>
            <a:ext cx="10290048" cy="4351338"/>
          </a:xfrm>
        </p:spPr>
        <p:txBody>
          <a:bodyPr>
            <a:normAutofit fontScale="92500" lnSpcReduction="10000"/>
          </a:bodyPr>
          <a:lstStyle/>
          <a:p>
            <a:pPr marL="0" indent="0">
              <a:lnSpc>
                <a:spcPct val="110000"/>
              </a:lnSpc>
              <a:buNone/>
            </a:pPr>
            <a:r>
              <a:rPr lang="en-US" dirty="0"/>
              <a:t>Tobacco Cigarettes</a:t>
            </a:r>
          </a:p>
          <a:p>
            <a:pPr>
              <a:lnSpc>
                <a:spcPct val="110000"/>
              </a:lnSpc>
            </a:pPr>
            <a:r>
              <a:rPr lang="en-US" dirty="0"/>
              <a:t>Potential for Abuse – 13.7% used in 2018, down from 42.6% in 1965 </a:t>
            </a:r>
            <a:r>
              <a:rPr lang="en-US" sz="1600" dirty="0"/>
              <a:t>– American Lung Association</a:t>
            </a:r>
          </a:p>
          <a:p>
            <a:pPr>
              <a:lnSpc>
                <a:spcPct val="110000"/>
              </a:lnSpc>
            </a:pPr>
            <a:r>
              <a:rPr lang="en-US" dirty="0"/>
              <a:t>Potential for Addiction – 85% of daily smokers are addicted to nicotine, 2/3 of those smoking only 1-4 cigarettes/day are addicted. </a:t>
            </a:r>
            <a:r>
              <a:rPr lang="en-US" sz="1700" dirty="0"/>
              <a:t>– US News &amp; World Report</a:t>
            </a:r>
          </a:p>
          <a:p>
            <a:pPr>
              <a:lnSpc>
                <a:spcPct val="110000"/>
              </a:lnSpc>
            </a:pPr>
            <a:r>
              <a:rPr lang="en-US" dirty="0"/>
              <a:t>Potency of Drug – typical cigarette contains 10 mg of nicotine, with avg person getting 1-2 mg.</a:t>
            </a:r>
          </a:p>
          <a:p>
            <a:pPr>
              <a:lnSpc>
                <a:spcPct val="110000"/>
              </a:lnSpc>
            </a:pPr>
            <a:r>
              <a:rPr lang="en-US" dirty="0"/>
              <a:t>Effects/Side Effects – well-established (not good).</a:t>
            </a:r>
            <a:endParaRPr lang="en-US" sz="1700" dirty="0"/>
          </a:p>
          <a:p>
            <a:endParaRPr lang="en-US" dirty="0"/>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Tobacco/Nicotine: A Tale of Two Paths</a:t>
            </a:r>
          </a:p>
        </p:txBody>
      </p:sp>
    </p:spTree>
    <p:extLst>
      <p:ext uri="{BB962C8B-B14F-4D97-AF65-F5344CB8AC3E}">
        <p14:creationId xmlns:p14="http://schemas.microsoft.com/office/powerpoint/2010/main" val="150305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normAutofit/>
          </a:bodyPr>
          <a:lstStyle/>
          <a:p>
            <a:r>
              <a:rPr lang="en-US" dirty="0"/>
              <a:t>Using </a:t>
            </a:r>
            <a:r>
              <a:rPr lang="en-US" dirty="0" err="1"/>
              <a:t>Menti</a:t>
            </a:r>
            <a:r>
              <a:rPr lang="en-US" dirty="0"/>
              <a:t>: 92106604</a:t>
            </a:r>
          </a:p>
          <a:p>
            <a:endParaRPr lang="en-US" dirty="0"/>
          </a:p>
          <a:p>
            <a:pPr lvl="1"/>
            <a:r>
              <a:rPr lang="en-US" dirty="0"/>
              <a:t>Share what you believe are the most used “drugs” (we’re going to exclude caffeine).</a:t>
            </a:r>
          </a:p>
          <a:p>
            <a:pPr lvl="1"/>
            <a:endParaRPr lang="en-US" dirty="0"/>
          </a:p>
          <a:p>
            <a:pPr lvl="1"/>
            <a:r>
              <a:rPr lang="en-US" dirty="0"/>
              <a:t>Share what you believe are the most “dangerous” drugs.</a:t>
            </a:r>
          </a:p>
          <a:p>
            <a:pPr lvl="1"/>
            <a:endParaRPr lang="en-US" dirty="0"/>
          </a:p>
          <a:p>
            <a:pPr lvl="1"/>
            <a:r>
              <a:rPr lang="en-US" dirty="0"/>
              <a:t>Share what you believe are the most addictive drugs.</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Laying the Foundation</a:t>
            </a:r>
          </a:p>
        </p:txBody>
      </p:sp>
    </p:spTree>
    <p:extLst>
      <p:ext uri="{BB962C8B-B14F-4D97-AF65-F5344CB8AC3E}">
        <p14:creationId xmlns:p14="http://schemas.microsoft.com/office/powerpoint/2010/main" val="19285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362456"/>
            <a:ext cx="10290048" cy="4659059"/>
          </a:xfrm>
        </p:spPr>
        <p:txBody>
          <a:bodyPr>
            <a:normAutofit fontScale="92500" lnSpcReduction="10000"/>
          </a:bodyPr>
          <a:lstStyle/>
          <a:p>
            <a:pPr marL="0" indent="0">
              <a:lnSpc>
                <a:spcPct val="110000"/>
              </a:lnSpc>
              <a:buNone/>
            </a:pPr>
            <a:r>
              <a:rPr lang="en-US" dirty="0"/>
              <a:t>E-Cigarettes</a:t>
            </a:r>
          </a:p>
          <a:p>
            <a:pPr>
              <a:lnSpc>
                <a:spcPct val="110000"/>
              </a:lnSpc>
            </a:pPr>
            <a:r>
              <a:rPr lang="en-US" dirty="0"/>
              <a:t>Potential for Abuse – 22% Kansas HS students used in the last month in 2019, up from 10.6% in 2017 </a:t>
            </a:r>
            <a:r>
              <a:rPr lang="en-US" sz="1600" dirty="0"/>
              <a:t>– Kansas 2019 Youth Risk Behavior Survey</a:t>
            </a:r>
          </a:p>
          <a:p>
            <a:pPr>
              <a:lnSpc>
                <a:spcPct val="110000"/>
              </a:lnSpc>
            </a:pPr>
            <a:r>
              <a:rPr lang="en-US" dirty="0"/>
              <a:t>Potential for Addiction – Between 2017 and 2019, the percentage of Kansas HS students who vaped daily increased 271% </a:t>
            </a:r>
            <a:r>
              <a:rPr lang="en-US" sz="1700" dirty="0"/>
              <a:t>– 2019 YRBS</a:t>
            </a:r>
          </a:p>
          <a:p>
            <a:pPr>
              <a:lnSpc>
                <a:spcPct val="110000"/>
              </a:lnSpc>
            </a:pPr>
            <a:r>
              <a:rPr lang="en-US" dirty="0"/>
              <a:t>Potency of Drug – one “pod” is comparable to at least 1 pack of cigarettes (amt. of nicotine), study found level of nicotine concentrations in </a:t>
            </a:r>
            <a:r>
              <a:rPr lang="en-US" dirty="0" err="1"/>
              <a:t>Juul</a:t>
            </a:r>
            <a:r>
              <a:rPr lang="en-US" dirty="0"/>
              <a:t> users to be 5.2 times higher than cigarette smokers. </a:t>
            </a:r>
            <a:r>
              <a:rPr lang="en-US" sz="1700" dirty="0"/>
              <a:t>– University of California San Francisco</a:t>
            </a:r>
          </a:p>
          <a:p>
            <a:pPr>
              <a:lnSpc>
                <a:spcPct val="110000"/>
              </a:lnSpc>
            </a:pPr>
            <a:r>
              <a:rPr lang="en-US" dirty="0"/>
              <a:t>Effects/Side Effects – not well-established, but not good.</a:t>
            </a:r>
            <a:endParaRPr lang="en-US" sz="1700" dirty="0"/>
          </a:p>
          <a:p>
            <a:endParaRPr lang="en-US" dirty="0"/>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b="1" dirty="0"/>
              <a:t>Tobacco/Nicotine: A </a:t>
            </a:r>
            <a:r>
              <a:rPr lang="en-US" dirty="0"/>
              <a:t>Tale of Two Paths</a:t>
            </a:r>
          </a:p>
        </p:txBody>
      </p:sp>
    </p:spTree>
    <p:extLst>
      <p:ext uri="{BB962C8B-B14F-4D97-AF65-F5344CB8AC3E}">
        <p14:creationId xmlns:p14="http://schemas.microsoft.com/office/powerpoint/2010/main" val="32322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lstStyle/>
          <a:p>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758952" y="365125"/>
            <a:ext cx="10594848" cy="1325563"/>
          </a:xfrm>
        </p:spPr>
        <p:txBody>
          <a:bodyPr/>
          <a:lstStyle/>
          <a:p>
            <a:r>
              <a:rPr lang="en-US" dirty="0"/>
              <a:t>Responsible Use?</a:t>
            </a:r>
          </a:p>
        </p:txBody>
      </p:sp>
    </p:spTree>
    <p:extLst>
      <p:ext uri="{BB962C8B-B14F-4D97-AF65-F5344CB8AC3E}">
        <p14:creationId xmlns:p14="http://schemas.microsoft.com/office/powerpoint/2010/main" val="12439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normAutofit/>
          </a:bodyPr>
          <a:lstStyle/>
          <a:p>
            <a:pPr>
              <a:lnSpc>
                <a:spcPct val="100000"/>
              </a:lnSpc>
            </a:pPr>
            <a:r>
              <a:rPr lang="en-US" dirty="0"/>
              <a:t>Alcohol can’t just be dismissed because it’s so widely used and engrained in our society.</a:t>
            </a:r>
          </a:p>
          <a:p>
            <a:pPr>
              <a:lnSpc>
                <a:spcPct val="100000"/>
              </a:lnSpc>
            </a:pPr>
            <a:r>
              <a:rPr lang="en-US" dirty="0"/>
              <a:t>We have to look at “why”, “when”, and “how” people use and abuse alcohol. </a:t>
            </a:r>
          </a:p>
          <a:p>
            <a:pPr>
              <a:lnSpc>
                <a:spcPct val="100000"/>
              </a:lnSpc>
            </a:pPr>
            <a:r>
              <a:rPr lang="en-US" dirty="0"/>
              <a:t>Is the right approach to focus on responsible use?</a:t>
            </a:r>
          </a:p>
          <a:p>
            <a:pPr>
              <a:lnSpc>
                <a:spcPct val="100000"/>
              </a:lnSpc>
            </a:pPr>
            <a:r>
              <a:rPr lang="en-US" dirty="0"/>
              <a:t>Emphasis should be placed on demonstrating respect for those who choose to not use.</a:t>
            </a:r>
          </a:p>
          <a:p>
            <a:pPr lvl="1"/>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Bringing it Full Circle</a:t>
            </a:r>
          </a:p>
        </p:txBody>
      </p:sp>
    </p:spTree>
    <p:extLst>
      <p:ext uri="{BB962C8B-B14F-4D97-AF65-F5344CB8AC3E}">
        <p14:creationId xmlns:p14="http://schemas.microsoft.com/office/powerpoint/2010/main" val="267304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450721"/>
            <a:ext cx="10290048" cy="4351338"/>
          </a:xfrm>
        </p:spPr>
        <p:txBody>
          <a:bodyPr>
            <a:normAutofit/>
          </a:bodyPr>
          <a:lstStyle/>
          <a:p>
            <a:pPr>
              <a:lnSpc>
                <a:spcPct val="100000"/>
              </a:lnSpc>
            </a:pPr>
            <a:r>
              <a:rPr lang="en-US" dirty="0"/>
              <a:t>The landscape regarding marijuana/THC is changing.</a:t>
            </a:r>
          </a:p>
          <a:p>
            <a:pPr lvl="1">
              <a:lnSpc>
                <a:spcPct val="100000"/>
              </a:lnSpc>
            </a:pPr>
            <a:r>
              <a:rPr lang="en-US" dirty="0"/>
              <a:t>Medicinal use laws</a:t>
            </a:r>
          </a:p>
          <a:p>
            <a:pPr lvl="1">
              <a:lnSpc>
                <a:spcPct val="100000"/>
              </a:lnSpc>
            </a:pPr>
            <a:r>
              <a:rPr lang="en-US" dirty="0"/>
              <a:t>Recreational use laws</a:t>
            </a:r>
          </a:p>
          <a:p>
            <a:pPr lvl="1">
              <a:lnSpc>
                <a:spcPct val="100000"/>
              </a:lnSpc>
            </a:pPr>
            <a:r>
              <a:rPr lang="en-US" dirty="0"/>
              <a:t>Societal acceptance?</a:t>
            </a:r>
          </a:p>
          <a:p>
            <a:pPr>
              <a:lnSpc>
                <a:spcPct val="100000"/>
              </a:lnSpc>
            </a:pPr>
            <a:r>
              <a:rPr lang="en-US" dirty="0"/>
              <a:t>Difficult to predict where we’re heading and the issue is extremely complicated including the forms of consumption &amp; regulating.</a:t>
            </a:r>
          </a:p>
          <a:p>
            <a:pPr>
              <a:lnSpc>
                <a:spcPct val="100000"/>
              </a:lnSpc>
            </a:pPr>
            <a:r>
              <a:rPr lang="en-US" dirty="0"/>
              <a:t>Marijuana can’t just be dismissed because it’s so widely used and engrained in our society. “It’s only marijuana.”</a:t>
            </a:r>
          </a:p>
          <a:p>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Bringing it Full Circle</a:t>
            </a:r>
          </a:p>
        </p:txBody>
      </p:sp>
    </p:spTree>
    <p:extLst>
      <p:ext uri="{BB962C8B-B14F-4D97-AF65-F5344CB8AC3E}">
        <p14:creationId xmlns:p14="http://schemas.microsoft.com/office/powerpoint/2010/main" val="223868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14729"/>
            <a:ext cx="10290048" cy="4351338"/>
          </a:xfrm>
        </p:spPr>
        <p:txBody>
          <a:bodyPr>
            <a:normAutofit/>
          </a:bodyPr>
          <a:lstStyle/>
          <a:p>
            <a:pPr>
              <a:lnSpc>
                <a:spcPct val="100000"/>
              </a:lnSpc>
            </a:pPr>
            <a:r>
              <a:rPr lang="en-US" dirty="0"/>
              <a:t>Nicotine is often dismissed or diminished compared to its impact, addictive properties, and challenges to quitting.</a:t>
            </a:r>
          </a:p>
          <a:p>
            <a:pPr>
              <a:lnSpc>
                <a:spcPct val="100000"/>
              </a:lnSpc>
            </a:pPr>
            <a:r>
              <a:rPr lang="en-US" dirty="0"/>
              <a:t>General public not sympathetic to those who are trying to quit.</a:t>
            </a:r>
          </a:p>
          <a:p>
            <a:pPr>
              <a:lnSpc>
                <a:spcPct val="100000"/>
              </a:lnSpc>
            </a:pPr>
            <a:r>
              <a:rPr lang="en-US" dirty="0"/>
              <a:t>Significant stigma attached to use of tobacco cigarettes – vaping, not so much.</a:t>
            </a:r>
          </a:p>
          <a:p>
            <a:pPr lvl="1">
              <a:lnSpc>
                <a:spcPct val="100000"/>
              </a:lnSpc>
            </a:pPr>
            <a:r>
              <a:rPr lang="en-US" dirty="0"/>
              <a:t>Vaping poses a significant danger, especially for youth &amp; young adults.</a:t>
            </a:r>
          </a:p>
          <a:p>
            <a:pPr lvl="1">
              <a:lnSpc>
                <a:spcPct val="100000"/>
              </a:lnSpc>
            </a:pPr>
            <a:r>
              <a:rPr lang="en-US" dirty="0"/>
              <a:t>Faster, stronger developing of addiction.</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Bringing it Full Circle</a:t>
            </a:r>
          </a:p>
        </p:txBody>
      </p:sp>
    </p:spTree>
    <p:extLst>
      <p:ext uri="{BB962C8B-B14F-4D97-AF65-F5344CB8AC3E}">
        <p14:creationId xmlns:p14="http://schemas.microsoft.com/office/powerpoint/2010/main" val="16981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05585"/>
            <a:ext cx="10290048" cy="4351338"/>
          </a:xfrm>
        </p:spPr>
        <p:txBody>
          <a:bodyPr>
            <a:normAutofit/>
          </a:bodyPr>
          <a:lstStyle/>
          <a:p>
            <a:pPr marL="0" indent="0">
              <a:buNone/>
            </a:pPr>
            <a:r>
              <a:rPr lang="en-US" dirty="0"/>
              <a:t>We begin with the following assumption regarding human behavior:</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So What Can Be Done?</a:t>
            </a:r>
          </a:p>
        </p:txBody>
      </p:sp>
      <p:pic>
        <p:nvPicPr>
          <p:cNvPr id="2" name="Picture 1">
            <a:extLst>
              <a:ext uri="{FF2B5EF4-FFF2-40B4-BE49-F238E27FC236}">
                <a16:creationId xmlns:a16="http://schemas.microsoft.com/office/drawing/2014/main" id="{62CF5778-5FA5-4A37-AB17-D661D75A15E9}"/>
              </a:ext>
            </a:extLst>
          </p:cNvPr>
          <p:cNvPicPr>
            <a:picLocks noChangeAspect="1"/>
          </p:cNvPicPr>
          <p:nvPr/>
        </p:nvPicPr>
        <p:blipFill rotWithShape="1">
          <a:blip r:embed="rId3"/>
          <a:srcRect l="3327" t="5324" r="3262" b="4266"/>
          <a:stretch/>
        </p:blipFill>
        <p:spPr>
          <a:xfrm>
            <a:off x="3099816" y="2013744"/>
            <a:ext cx="5623560" cy="3980339"/>
          </a:xfrm>
          <a:prstGeom prst="rect">
            <a:avLst/>
          </a:prstGeom>
        </p:spPr>
      </p:pic>
    </p:spTree>
    <p:extLst>
      <p:ext uri="{BB962C8B-B14F-4D97-AF65-F5344CB8AC3E}">
        <p14:creationId xmlns:p14="http://schemas.microsoft.com/office/powerpoint/2010/main" val="39107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6C75E9-697F-4EB1-B933-C9E443764044}"/>
              </a:ext>
            </a:extLst>
          </p:cNvPr>
          <p:cNvPicPr>
            <a:picLocks noChangeAspect="1"/>
          </p:cNvPicPr>
          <p:nvPr/>
        </p:nvPicPr>
        <p:blipFill rotWithShape="1">
          <a:blip r:embed="rId2"/>
          <a:srcRect l="3299" t="5563" r="3129" b="4222"/>
          <a:stretch/>
        </p:blipFill>
        <p:spPr>
          <a:xfrm>
            <a:off x="2108073" y="292608"/>
            <a:ext cx="8105775" cy="5715000"/>
          </a:xfrm>
          <a:prstGeom prst="rect">
            <a:avLst/>
          </a:prstGeom>
        </p:spPr>
      </p:pic>
    </p:spTree>
    <p:extLst>
      <p:ext uri="{BB962C8B-B14F-4D97-AF65-F5344CB8AC3E}">
        <p14:creationId xmlns:p14="http://schemas.microsoft.com/office/powerpoint/2010/main" val="2239309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E4824F-ABB3-4D2C-9F75-19849FCAEC11}"/>
              </a:ext>
            </a:extLst>
          </p:cNvPr>
          <p:cNvSpPr>
            <a:spLocks noGrp="1"/>
          </p:cNvSpPr>
          <p:nvPr>
            <p:ph sz="half" idx="1"/>
          </p:nvPr>
        </p:nvSpPr>
        <p:spPr/>
        <p:txBody>
          <a:bodyPr/>
          <a:lstStyle/>
          <a:p>
            <a:pPr>
              <a:lnSpc>
                <a:spcPct val="100000"/>
              </a:lnSpc>
            </a:pPr>
            <a:r>
              <a:rPr lang="en-US" dirty="0"/>
              <a:t>Think?</a:t>
            </a:r>
          </a:p>
          <a:p>
            <a:pPr>
              <a:lnSpc>
                <a:spcPct val="100000"/>
              </a:lnSpc>
            </a:pPr>
            <a:r>
              <a:rPr lang="en-US" dirty="0"/>
              <a:t>Feel?</a:t>
            </a:r>
          </a:p>
          <a:p>
            <a:pPr>
              <a:lnSpc>
                <a:spcPct val="100000"/>
              </a:lnSpc>
            </a:pPr>
            <a:r>
              <a:rPr lang="en-US" dirty="0"/>
              <a:t>Do?</a:t>
            </a:r>
          </a:p>
          <a:p>
            <a:pPr>
              <a:lnSpc>
                <a:spcPct val="100000"/>
              </a:lnSpc>
            </a:pPr>
            <a:r>
              <a:rPr lang="en-US" dirty="0"/>
              <a:t>Get?</a:t>
            </a:r>
          </a:p>
        </p:txBody>
      </p:sp>
      <p:sp>
        <p:nvSpPr>
          <p:cNvPr id="4" name="Title 3">
            <a:extLst>
              <a:ext uri="{FF2B5EF4-FFF2-40B4-BE49-F238E27FC236}">
                <a16:creationId xmlns:a16="http://schemas.microsoft.com/office/drawing/2014/main" id="{1AAF65C6-33E8-4473-99FF-0D161023EF7E}"/>
              </a:ext>
            </a:extLst>
          </p:cNvPr>
          <p:cNvSpPr>
            <a:spLocks noGrp="1"/>
          </p:cNvSpPr>
          <p:nvPr>
            <p:ph type="title"/>
          </p:nvPr>
        </p:nvSpPr>
        <p:spPr/>
        <p:txBody>
          <a:bodyPr/>
          <a:lstStyle/>
          <a:p>
            <a:r>
              <a:rPr lang="en-US" dirty="0"/>
              <a:t>What Do We Typically:</a:t>
            </a:r>
          </a:p>
        </p:txBody>
      </p:sp>
    </p:spTree>
    <p:extLst>
      <p:ext uri="{BB962C8B-B14F-4D97-AF65-F5344CB8AC3E}">
        <p14:creationId xmlns:p14="http://schemas.microsoft.com/office/powerpoint/2010/main" val="295243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E4824F-ABB3-4D2C-9F75-19849FCAEC11}"/>
              </a:ext>
            </a:extLst>
          </p:cNvPr>
          <p:cNvSpPr>
            <a:spLocks noGrp="1"/>
          </p:cNvSpPr>
          <p:nvPr>
            <p:ph sz="half" idx="1"/>
          </p:nvPr>
        </p:nvSpPr>
        <p:spPr/>
        <p:txBody>
          <a:bodyPr/>
          <a:lstStyle/>
          <a:p>
            <a:pPr>
              <a:lnSpc>
                <a:spcPct val="100000"/>
              </a:lnSpc>
            </a:pPr>
            <a:r>
              <a:rPr lang="en-US" dirty="0"/>
              <a:t>Different thinking</a:t>
            </a:r>
          </a:p>
          <a:p>
            <a:pPr>
              <a:lnSpc>
                <a:spcPct val="100000"/>
              </a:lnSpc>
            </a:pPr>
            <a:r>
              <a:rPr lang="en-US" dirty="0"/>
              <a:t>Different feeling</a:t>
            </a:r>
          </a:p>
          <a:p>
            <a:pPr>
              <a:lnSpc>
                <a:spcPct val="100000"/>
              </a:lnSpc>
            </a:pPr>
            <a:r>
              <a:rPr lang="en-US" dirty="0"/>
              <a:t>Different actions</a:t>
            </a:r>
          </a:p>
          <a:p>
            <a:pPr>
              <a:lnSpc>
                <a:spcPct val="100000"/>
              </a:lnSpc>
            </a:pPr>
            <a:r>
              <a:rPr lang="en-US" dirty="0"/>
              <a:t>Different outcomes</a:t>
            </a:r>
          </a:p>
        </p:txBody>
      </p:sp>
      <p:sp>
        <p:nvSpPr>
          <p:cNvPr id="4" name="Title 3">
            <a:extLst>
              <a:ext uri="{FF2B5EF4-FFF2-40B4-BE49-F238E27FC236}">
                <a16:creationId xmlns:a16="http://schemas.microsoft.com/office/drawing/2014/main" id="{1AAF65C6-33E8-4473-99FF-0D161023EF7E}"/>
              </a:ext>
            </a:extLst>
          </p:cNvPr>
          <p:cNvSpPr>
            <a:spLocks noGrp="1"/>
          </p:cNvSpPr>
          <p:nvPr>
            <p:ph type="title"/>
          </p:nvPr>
        </p:nvSpPr>
        <p:spPr/>
        <p:txBody>
          <a:bodyPr/>
          <a:lstStyle/>
          <a:p>
            <a:r>
              <a:rPr lang="en-US" dirty="0"/>
              <a:t>Change the Cycle</a:t>
            </a:r>
          </a:p>
        </p:txBody>
      </p:sp>
    </p:spTree>
    <p:extLst>
      <p:ext uri="{BB962C8B-B14F-4D97-AF65-F5344CB8AC3E}">
        <p14:creationId xmlns:p14="http://schemas.microsoft.com/office/powerpoint/2010/main" val="382958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690688"/>
            <a:ext cx="10290048" cy="4351338"/>
          </a:xfrm>
        </p:spPr>
        <p:txBody>
          <a:bodyPr>
            <a:normAutofit/>
          </a:bodyPr>
          <a:lstStyle/>
          <a:p>
            <a:pPr>
              <a:lnSpc>
                <a:spcPct val="100000"/>
              </a:lnSpc>
            </a:pPr>
            <a:r>
              <a:rPr lang="en-US" dirty="0"/>
              <a:t>Student behaviors to which Motivational Interviewing can be applied:</a:t>
            </a:r>
          </a:p>
          <a:p>
            <a:pPr lvl="1">
              <a:lnSpc>
                <a:spcPct val="100000"/>
              </a:lnSpc>
            </a:pPr>
            <a:r>
              <a:rPr lang="en-US" dirty="0"/>
              <a:t>Vaping (tobacco, marijuana)</a:t>
            </a:r>
          </a:p>
          <a:p>
            <a:pPr lvl="1">
              <a:lnSpc>
                <a:spcPct val="100000"/>
              </a:lnSpc>
            </a:pPr>
            <a:r>
              <a:rPr lang="en-US" dirty="0"/>
              <a:t>Smoking</a:t>
            </a:r>
          </a:p>
          <a:p>
            <a:pPr lvl="1">
              <a:lnSpc>
                <a:spcPct val="100000"/>
              </a:lnSpc>
            </a:pPr>
            <a:r>
              <a:rPr lang="en-US" dirty="0"/>
              <a:t>Drinking</a:t>
            </a:r>
          </a:p>
          <a:p>
            <a:pPr lvl="1">
              <a:lnSpc>
                <a:spcPct val="100000"/>
              </a:lnSpc>
            </a:pPr>
            <a:r>
              <a:rPr lang="en-US" dirty="0"/>
              <a:t>Marijuana</a:t>
            </a:r>
          </a:p>
          <a:p>
            <a:pPr lvl="1">
              <a:lnSpc>
                <a:spcPct val="100000"/>
              </a:lnSpc>
            </a:pPr>
            <a:r>
              <a:rPr lang="en-US" dirty="0"/>
              <a:t>Self-injurious behaviors</a:t>
            </a:r>
          </a:p>
          <a:p>
            <a:pPr lvl="1">
              <a:lnSpc>
                <a:spcPct val="100000"/>
              </a:lnSpc>
            </a:pPr>
            <a:r>
              <a:rPr lang="en-US" dirty="0"/>
              <a:t>Nutrition</a:t>
            </a:r>
          </a:p>
          <a:p>
            <a:pPr lvl="1">
              <a:lnSpc>
                <a:spcPct val="100000"/>
              </a:lnSpc>
            </a:pPr>
            <a:r>
              <a:rPr lang="en-US" dirty="0"/>
              <a:t>And more!</a:t>
            </a:r>
          </a:p>
          <a:p>
            <a:pPr lvl="2">
              <a:lnSpc>
                <a:spcPct val="100000"/>
              </a:lnSpc>
            </a:pPr>
            <a:r>
              <a:rPr lang="en-US" dirty="0"/>
              <a:t>Think… Any behavior that a student may feel ambivalence towards</a:t>
            </a:r>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An Example of a Different Approach: Motivational Interviewing</a:t>
            </a:r>
          </a:p>
        </p:txBody>
      </p:sp>
    </p:spTree>
    <p:extLst>
      <p:ext uri="{BB962C8B-B14F-4D97-AF65-F5344CB8AC3E}">
        <p14:creationId xmlns:p14="http://schemas.microsoft.com/office/powerpoint/2010/main" val="4025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normAutofit/>
          </a:bodyPr>
          <a:lstStyle/>
          <a:p>
            <a:r>
              <a:rPr lang="en-US" dirty="0"/>
              <a:t>Using </a:t>
            </a:r>
            <a:r>
              <a:rPr lang="en-US" dirty="0" err="1"/>
              <a:t>Menti</a:t>
            </a:r>
            <a:r>
              <a:rPr lang="en-US" dirty="0"/>
              <a:t>:</a:t>
            </a:r>
          </a:p>
          <a:p>
            <a:pPr marL="0" indent="0">
              <a:buNone/>
            </a:pPr>
            <a:endParaRPr lang="en-US" dirty="0"/>
          </a:p>
          <a:p>
            <a:pPr lvl="1"/>
            <a:r>
              <a:rPr lang="en-US" dirty="0"/>
              <a:t>What is the most dangerous animal?</a:t>
            </a:r>
          </a:p>
          <a:p>
            <a:pPr lvl="1"/>
            <a:endParaRPr lang="en-US" dirty="0"/>
          </a:p>
          <a:p>
            <a:pPr lvl="1"/>
            <a:r>
              <a:rPr lang="en-US" dirty="0"/>
              <a:t>What animal kills the most humans?</a:t>
            </a:r>
          </a:p>
          <a:p>
            <a:pPr lvl="1"/>
            <a:endParaRPr lang="en-US" dirty="0"/>
          </a:p>
          <a:p>
            <a:pPr marL="457200" lvl="1" indent="0">
              <a:buNone/>
            </a:pPr>
            <a:r>
              <a:rPr lang="en-US" dirty="0"/>
              <a:t>We’ll file these away for future discussion.</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More Questions</a:t>
            </a:r>
          </a:p>
        </p:txBody>
      </p:sp>
    </p:spTree>
    <p:extLst>
      <p:ext uri="{BB962C8B-B14F-4D97-AF65-F5344CB8AC3E}">
        <p14:creationId xmlns:p14="http://schemas.microsoft.com/office/powerpoint/2010/main" val="34902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450721"/>
            <a:ext cx="10290048" cy="4351338"/>
          </a:xfrm>
        </p:spPr>
        <p:txBody>
          <a:bodyPr>
            <a:normAutofit fontScale="92500" lnSpcReduction="20000"/>
          </a:bodyPr>
          <a:lstStyle/>
          <a:p>
            <a:pPr>
              <a:lnSpc>
                <a:spcPct val="110000"/>
              </a:lnSpc>
            </a:pPr>
            <a:r>
              <a:rPr lang="en-US" dirty="0"/>
              <a:t>The school professional is the expert and…</a:t>
            </a:r>
          </a:p>
          <a:p>
            <a:pPr>
              <a:lnSpc>
                <a:spcPct val="110000"/>
              </a:lnSpc>
            </a:pPr>
            <a:r>
              <a:rPr lang="en-US" dirty="0"/>
              <a:t>Information/education is sufficient and…</a:t>
            </a:r>
          </a:p>
          <a:p>
            <a:pPr>
              <a:lnSpc>
                <a:spcPct val="110000"/>
              </a:lnSpc>
            </a:pPr>
            <a:r>
              <a:rPr lang="en-US" dirty="0"/>
              <a:t>Behavior changes is prescribed (“You need to quit…”) and…</a:t>
            </a:r>
          </a:p>
          <a:p>
            <a:pPr>
              <a:lnSpc>
                <a:spcPct val="110000"/>
              </a:lnSpc>
            </a:pPr>
            <a:r>
              <a:rPr lang="en-US" dirty="0"/>
              <a:t>Consequences are enforced.</a:t>
            </a:r>
          </a:p>
          <a:p>
            <a:pPr>
              <a:lnSpc>
                <a:spcPct val="110000"/>
              </a:lnSpc>
            </a:pPr>
            <a:r>
              <a:rPr lang="en-US" dirty="0"/>
              <a:t>Result is student:</a:t>
            </a:r>
          </a:p>
          <a:p>
            <a:pPr lvl="1">
              <a:lnSpc>
                <a:spcPct val="110000"/>
              </a:lnSpc>
            </a:pPr>
            <a:r>
              <a:rPr lang="en-US" dirty="0"/>
              <a:t>Agrees but does nothing</a:t>
            </a:r>
          </a:p>
          <a:p>
            <a:pPr lvl="1">
              <a:lnSpc>
                <a:spcPct val="110000"/>
              </a:lnSpc>
            </a:pPr>
            <a:r>
              <a:rPr lang="en-US" dirty="0"/>
              <a:t>Becomes resistant, defiant</a:t>
            </a:r>
          </a:p>
          <a:p>
            <a:pPr lvl="1">
              <a:lnSpc>
                <a:spcPct val="110000"/>
              </a:lnSpc>
            </a:pPr>
            <a:r>
              <a:rPr lang="en-US" dirty="0"/>
              <a:t>Leaves feeling angry, unheard, overwhelmed</a:t>
            </a:r>
          </a:p>
          <a:p>
            <a:pPr lvl="1">
              <a:lnSpc>
                <a:spcPct val="110000"/>
              </a:lnSpc>
            </a:pPr>
            <a:r>
              <a:rPr lang="en-US" dirty="0"/>
              <a:t>Doesn’t return because they haven’t felt heard, feel guilt, shame, embarrassment and have not or cannot follow through.</a:t>
            </a:r>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The “Standard” Approach</a:t>
            </a:r>
          </a:p>
        </p:txBody>
      </p:sp>
    </p:spTree>
    <p:extLst>
      <p:ext uri="{BB962C8B-B14F-4D97-AF65-F5344CB8AC3E}">
        <p14:creationId xmlns:p14="http://schemas.microsoft.com/office/powerpoint/2010/main" val="34571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459865"/>
            <a:ext cx="10290048" cy="4351338"/>
          </a:xfrm>
        </p:spPr>
        <p:txBody>
          <a:bodyPr>
            <a:normAutofit/>
          </a:bodyPr>
          <a:lstStyle/>
          <a:p>
            <a:pPr>
              <a:lnSpc>
                <a:spcPct val="120000"/>
              </a:lnSpc>
            </a:pPr>
            <a:r>
              <a:rPr lang="en-US" dirty="0"/>
              <a:t>Psychological reactance </a:t>
            </a:r>
          </a:p>
          <a:p>
            <a:pPr lvl="1">
              <a:lnSpc>
                <a:spcPct val="120000"/>
              </a:lnSpc>
            </a:pPr>
            <a:r>
              <a:rPr lang="en-US" dirty="0"/>
              <a:t>It is human nature to actively oppose unwanted authority</a:t>
            </a:r>
          </a:p>
          <a:p>
            <a:pPr>
              <a:lnSpc>
                <a:spcPct val="120000"/>
              </a:lnSpc>
            </a:pPr>
            <a:r>
              <a:rPr lang="en-US" dirty="0"/>
              <a:t>Unwelcome advice elicits resistance</a:t>
            </a:r>
          </a:p>
          <a:p>
            <a:pPr lvl="1">
              <a:lnSpc>
                <a:spcPct val="120000"/>
              </a:lnSpc>
            </a:pPr>
            <a:r>
              <a:rPr lang="en-US" dirty="0"/>
              <a:t>If you list all the reasons FOR making a change, all it leaves for the student to share is all the reasons AGAINST what you’ve just said</a:t>
            </a:r>
          </a:p>
          <a:p>
            <a:pPr>
              <a:lnSpc>
                <a:spcPct val="120000"/>
              </a:lnSpc>
            </a:pPr>
            <a:r>
              <a:rPr lang="en-US" dirty="0"/>
              <a:t>Knowledge weakly correlated with behavior change</a:t>
            </a:r>
          </a:p>
          <a:p>
            <a:pPr lvl="1">
              <a:lnSpc>
                <a:spcPct val="120000"/>
              </a:lnSpc>
            </a:pPr>
            <a:r>
              <a:rPr lang="en-US" dirty="0"/>
              <a:t>Education is good for prevention, but does little to motivate change when behavior is already in place</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Problems With “Standard” Approach</a:t>
            </a:r>
          </a:p>
        </p:txBody>
      </p:sp>
    </p:spTree>
    <p:extLst>
      <p:ext uri="{BB962C8B-B14F-4D97-AF65-F5344CB8AC3E}">
        <p14:creationId xmlns:p14="http://schemas.microsoft.com/office/powerpoint/2010/main" val="296869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normAutofit fontScale="92500"/>
          </a:bodyPr>
          <a:lstStyle/>
          <a:p>
            <a:pPr>
              <a:lnSpc>
                <a:spcPct val="120000"/>
              </a:lnSpc>
            </a:pPr>
            <a:r>
              <a:rPr lang="en-US" dirty="0"/>
              <a:t>Student and teacher/staff member leaves frustrated</a:t>
            </a:r>
          </a:p>
          <a:p>
            <a:pPr>
              <a:lnSpc>
                <a:spcPct val="120000"/>
              </a:lnSpc>
            </a:pPr>
            <a:endParaRPr lang="en-US" dirty="0"/>
          </a:p>
          <a:p>
            <a:pPr marL="0" indent="0">
              <a:lnSpc>
                <a:spcPct val="120000"/>
              </a:lnSpc>
              <a:buNone/>
            </a:pPr>
            <a:r>
              <a:rPr lang="en-US" i="1" dirty="0"/>
              <a:t>We are usually convinced more easily by reasons we have found ourselves than by those which have occurred to others.</a:t>
            </a:r>
          </a:p>
          <a:p>
            <a:pPr marL="0" indent="0">
              <a:lnSpc>
                <a:spcPct val="120000"/>
              </a:lnSpc>
              <a:buNone/>
            </a:pPr>
            <a:endParaRPr lang="en-US" i="1" dirty="0"/>
          </a:p>
          <a:p>
            <a:pPr marL="0" indent="0">
              <a:lnSpc>
                <a:spcPct val="120000"/>
              </a:lnSpc>
              <a:buNone/>
            </a:pPr>
            <a:r>
              <a:rPr lang="en-US" i="1" dirty="0"/>
              <a:t>It is much more powerful to hear our own voices articulate reasons for change versus hearing someone else tell us why we should change. </a:t>
            </a:r>
            <a:endParaRPr lang="en-US" dirty="0"/>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Problems With “Standard” Approach</a:t>
            </a:r>
          </a:p>
        </p:txBody>
      </p:sp>
    </p:spTree>
    <p:extLst>
      <p:ext uri="{BB962C8B-B14F-4D97-AF65-F5344CB8AC3E}">
        <p14:creationId xmlns:p14="http://schemas.microsoft.com/office/powerpoint/2010/main" val="45180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97025"/>
            <a:ext cx="10290048" cy="4351338"/>
          </a:xfrm>
        </p:spPr>
        <p:txBody>
          <a:bodyPr>
            <a:normAutofit/>
          </a:bodyPr>
          <a:lstStyle/>
          <a:p>
            <a:pPr>
              <a:lnSpc>
                <a:spcPct val="100000"/>
              </a:lnSpc>
            </a:pPr>
            <a:r>
              <a:rPr lang="en-US" dirty="0"/>
              <a:t>Disadvantages of status quo.</a:t>
            </a:r>
          </a:p>
          <a:p>
            <a:pPr lvl="1">
              <a:lnSpc>
                <a:spcPct val="100000"/>
              </a:lnSpc>
            </a:pPr>
            <a:r>
              <a:rPr lang="en-US" dirty="0"/>
              <a:t>They recognize the problems with the current situation.</a:t>
            </a:r>
          </a:p>
          <a:p>
            <a:pPr>
              <a:lnSpc>
                <a:spcPct val="100000"/>
              </a:lnSpc>
            </a:pPr>
            <a:r>
              <a:rPr lang="en-US" dirty="0"/>
              <a:t>Advantages of change.</a:t>
            </a:r>
          </a:p>
          <a:p>
            <a:pPr lvl="1">
              <a:lnSpc>
                <a:spcPct val="100000"/>
              </a:lnSpc>
            </a:pPr>
            <a:r>
              <a:rPr lang="en-US" dirty="0"/>
              <a:t>They see a reason for change AND the benefits of change outweigh the barriers.</a:t>
            </a:r>
          </a:p>
          <a:p>
            <a:pPr>
              <a:lnSpc>
                <a:spcPct val="100000"/>
              </a:lnSpc>
            </a:pPr>
            <a:r>
              <a:rPr lang="en-US" dirty="0"/>
              <a:t>They believe they can.</a:t>
            </a:r>
          </a:p>
          <a:p>
            <a:pPr>
              <a:lnSpc>
                <a:spcPct val="100000"/>
              </a:lnSpc>
            </a:pPr>
            <a:endParaRPr lang="en-US" sz="2400" dirty="0"/>
          </a:p>
          <a:p>
            <a:pPr>
              <a:lnSpc>
                <a:spcPct val="100000"/>
              </a:lnSpc>
            </a:pPr>
            <a:r>
              <a:rPr lang="en-US" dirty="0"/>
              <a:t>Eliciting and highlighting these are your goals for the conversation.</a:t>
            </a:r>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Reasons People Change</a:t>
            </a:r>
          </a:p>
        </p:txBody>
      </p:sp>
    </p:spTree>
    <p:extLst>
      <p:ext uri="{BB962C8B-B14F-4D97-AF65-F5344CB8AC3E}">
        <p14:creationId xmlns:p14="http://schemas.microsoft.com/office/powerpoint/2010/main" val="3039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69593"/>
            <a:ext cx="10290048" cy="4351338"/>
          </a:xfrm>
        </p:spPr>
        <p:txBody>
          <a:bodyPr>
            <a:normAutofit fontScale="92500" lnSpcReduction="20000"/>
          </a:bodyPr>
          <a:lstStyle/>
          <a:p>
            <a:pPr>
              <a:lnSpc>
                <a:spcPct val="110000"/>
              </a:lnSpc>
            </a:pPr>
            <a:r>
              <a:rPr lang="en-US" dirty="0"/>
              <a:t>Goal is to elicit motivation from the student not impose it</a:t>
            </a:r>
          </a:p>
          <a:p>
            <a:pPr>
              <a:lnSpc>
                <a:spcPct val="110000"/>
              </a:lnSpc>
            </a:pPr>
            <a:endParaRPr lang="en-US" sz="1900" dirty="0"/>
          </a:p>
          <a:p>
            <a:pPr>
              <a:lnSpc>
                <a:spcPct val="110000"/>
              </a:lnSpc>
            </a:pPr>
            <a:r>
              <a:rPr lang="en-US" dirty="0"/>
              <a:t>BEHAVIOR CHANGE SHOULD BE: NEGOTIATED NOT PRESCRIBED</a:t>
            </a:r>
          </a:p>
          <a:p>
            <a:pPr>
              <a:lnSpc>
                <a:spcPct val="110000"/>
              </a:lnSpc>
            </a:pPr>
            <a:endParaRPr lang="en-US" sz="2100" dirty="0"/>
          </a:p>
          <a:p>
            <a:pPr>
              <a:lnSpc>
                <a:spcPct val="110000"/>
              </a:lnSpc>
            </a:pPr>
            <a:r>
              <a:rPr lang="en-US" dirty="0"/>
              <a:t>To do this, the goals are:</a:t>
            </a:r>
          </a:p>
          <a:p>
            <a:pPr lvl="1">
              <a:lnSpc>
                <a:spcPct val="110000"/>
              </a:lnSpc>
            </a:pPr>
            <a:r>
              <a:rPr lang="en-US" dirty="0"/>
              <a:t>To help student begin to recognize problem with the current situation </a:t>
            </a:r>
          </a:p>
          <a:p>
            <a:pPr lvl="1">
              <a:lnSpc>
                <a:spcPct val="110000"/>
              </a:lnSpc>
            </a:pPr>
            <a:r>
              <a:rPr lang="en-US" dirty="0"/>
              <a:t>To help student begin to see reasons for change </a:t>
            </a:r>
          </a:p>
          <a:p>
            <a:pPr lvl="1">
              <a:lnSpc>
                <a:spcPct val="110000"/>
              </a:lnSpc>
            </a:pPr>
            <a:r>
              <a:rPr lang="en-US" dirty="0"/>
              <a:t>To believe change is possible</a:t>
            </a:r>
          </a:p>
          <a:p>
            <a:pPr>
              <a:lnSpc>
                <a:spcPct val="110000"/>
              </a:lnSpc>
            </a:pPr>
            <a:endParaRPr lang="en-US" sz="2100" dirty="0"/>
          </a:p>
          <a:p>
            <a:pPr>
              <a:lnSpc>
                <a:spcPct val="110000"/>
              </a:lnSpc>
            </a:pPr>
            <a:r>
              <a:rPr lang="en-US" dirty="0"/>
              <a:t>Student leaves feeling empowered, not guilty or shamed</a:t>
            </a:r>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Negotiating Behavior Change</a:t>
            </a:r>
          </a:p>
        </p:txBody>
      </p:sp>
    </p:spTree>
    <p:extLst>
      <p:ext uri="{BB962C8B-B14F-4D97-AF65-F5344CB8AC3E}">
        <p14:creationId xmlns:p14="http://schemas.microsoft.com/office/powerpoint/2010/main" val="384615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05585"/>
            <a:ext cx="10290048" cy="4351338"/>
          </a:xfrm>
        </p:spPr>
        <p:txBody>
          <a:bodyPr>
            <a:normAutofit fontScale="92500" lnSpcReduction="20000"/>
          </a:bodyPr>
          <a:lstStyle/>
          <a:p>
            <a:pPr>
              <a:lnSpc>
                <a:spcPct val="110000"/>
              </a:lnSpc>
              <a:spcBef>
                <a:spcPts val="1200"/>
              </a:spcBef>
              <a:spcAft>
                <a:spcPts val="1200"/>
              </a:spcAft>
            </a:pPr>
            <a:r>
              <a:rPr lang="en-US" dirty="0"/>
              <a:t>Motivational Interviewing (MI) is a method for helping individuals increase their motivation to change</a:t>
            </a:r>
          </a:p>
          <a:p>
            <a:pPr>
              <a:lnSpc>
                <a:spcPct val="110000"/>
              </a:lnSpc>
              <a:spcBef>
                <a:spcPts val="1200"/>
              </a:spcBef>
              <a:spcAft>
                <a:spcPts val="1200"/>
              </a:spcAft>
            </a:pPr>
            <a:r>
              <a:rPr lang="en-US" dirty="0"/>
              <a:t>Can be done within a short period of time (&lt; 30 minutes)</a:t>
            </a:r>
          </a:p>
          <a:p>
            <a:pPr>
              <a:lnSpc>
                <a:spcPct val="110000"/>
              </a:lnSpc>
              <a:spcBef>
                <a:spcPts val="1200"/>
              </a:spcBef>
              <a:spcAft>
                <a:spcPts val="1200"/>
              </a:spcAft>
            </a:pPr>
            <a:r>
              <a:rPr lang="en-US" b="1" dirty="0">
                <a:solidFill>
                  <a:srgbClr val="00B050"/>
                </a:solidFill>
              </a:rPr>
              <a:t>Collaboration</a:t>
            </a:r>
            <a:r>
              <a:rPr lang="en-US" dirty="0"/>
              <a:t> vs </a:t>
            </a:r>
            <a:r>
              <a:rPr lang="en-US" dirty="0">
                <a:solidFill>
                  <a:srgbClr val="FF0000"/>
                </a:solidFill>
              </a:rPr>
              <a:t>authoritarian, one-upping</a:t>
            </a:r>
          </a:p>
          <a:p>
            <a:pPr>
              <a:lnSpc>
                <a:spcPct val="110000"/>
              </a:lnSpc>
              <a:spcAft>
                <a:spcPts val="1200"/>
              </a:spcAft>
            </a:pPr>
            <a:r>
              <a:rPr lang="en-US" b="1" dirty="0">
                <a:solidFill>
                  <a:srgbClr val="00B050"/>
                </a:solidFill>
              </a:rPr>
              <a:t>Evocation</a:t>
            </a:r>
            <a:r>
              <a:rPr lang="en-US" dirty="0"/>
              <a:t> vs </a:t>
            </a:r>
            <a:r>
              <a:rPr lang="en-US" dirty="0">
                <a:solidFill>
                  <a:srgbClr val="FF0000"/>
                </a:solidFill>
              </a:rPr>
              <a:t>imparting or inserting knowledge</a:t>
            </a:r>
          </a:p>
          <a:p>
            <a:pPr>
              <a:lnSpc>
                <a:spcPct val="110000"/>
              </a:lnSpc>
              <a:spcAft>
                <a:spcPts val="1200"/>
              </a:spcAft>
            </a:pPr>
            <a:r>
              <a:rPr lang="en-US" b="1" dirty="0">
                <a:solidFill>
                  <a:srgbClr val="00B050"/>
                </a:solidFill>
              </a:rPr>
              <a:t>Autonomy-supporting</a:t>
            </a:r>
            <a:r>
              <a:rPr lang="en-US" dirty="0"/>
              <a:t> vs </a:t>
            </a:r>
            <a:r>
              <a:rPr lang="en-US" dirty="0">
                <a:solidFill>
                  <a:srgbClr val="FF0000"/>
                </a:solidFill>
              </a:rPr>
              <a:t>controlling</a:t>
            </a:r>
          </a:p>
          <a:p>
            <a:pPr>
              <a:lnSpc>
                <a:spcPct val="110000"/>
              </a:lnSpc>
              <a:spcAft>
                <a:spcPts val="1200"/>
              </a:spcAft>
            </a:pPr>
            <a:r>
              <a:rPr lang="en-US" b="1" dirty="0">
                <a:solidFill>
                  <a:srgbClr val="00B050"/>
                </a:solidFill>
              </a:rPr>
              <a:t>Empathy</a:t>
            </a:r>
            <a:r>
              <a:rPr lang="en-US" dirty="0"/>
              <a:t> vs </a:t>
            </a:r>
            <a:r>
              <a:rPr lang="en-US" dirty="0">
                <a:solidFill>
                  <a:srgbClr val="FF0000"/>
                </a:solidFill>
              </a:rPr>
              <a:t>dismissive, disrespectful</a:t>
            </a:r>
          </a:p>
          <a:p>
            <a:pPr>
              <a:spcBef>
                <a:spcPts val="1200"/>
              </a:spcBef>
              <a:spcAft>
                <a:spcPts val="1200"/>
              </a:spcAft>
            </a:pPr>
            <a:endParaRPr lang="en-US" dirty="0"/>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Motivational Interviewing Principles</a:t>
            </a:r>
          </a:p>
        </p:txBody>
      </p:sp>
    </p:spTree>
    <p:extLst>
      <p:ext uri="{BB962C8B-B14F-4D97-AF65-F5344CB8AC3E}">
        <p14:creationId xmlns:p14="http://schemas.microsoft.com/office/powerpoint/2010/main" val="12428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Putting Principles Into Practice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a:bodyPr>
          <a:lstStyle/>
          <a:p>
            <a:pPr>
              <a:lnSpc>
                <a:spcPct val="100000"/>
              </a:lnSpc>
            </a:pPr>
            <a:r>
              <a:rPr lang="en-US" dirty="0"/>
              <a:t>Seek permission and set agenda:</a:t>
            </a:r>
          </a:p>
          <a:p>
            <a:pPr>
              <a:lnSpc>
                <a:spcPct val="100000"/>
              </a:lnSpc>
            </a:pPr>
            <a:endParaRPr lang="en-US" dirty="0"/>
          </a:p>
          <a:p>
            <a:pPr lvl="1">
              <a:lnSpc>
                <a:spcPct val="100000"/>
              </a:lnSpc>
            </a:pPr>
            <a:r>
              <a:rPr lang="en-US" dirty="0"/>
              <a:t>Permission: “I hear you had a conversation with your teacher. Share with me your understanding of why we are meeting today.”</a:t>
            </a:r>
          </a:p>
          <a:p>
            <a:pPr lvl="1">
              <a:lnSpc>
                <a:spcPct val="100000"/>
              </a:lnSpc>
            </a:pPr>
            <a:endParaRPr lang="en-US" dirty="0"/>
          </a:p>
          <a:p>
            <a:pPr lvl="1">
              <a:lnSpc>
                <a:spcPct val="100000"/>
              </a:lnSpc>
            </a:pPr>
            <a:r>
              <a:rPr lang="en-US" dirty="0"/>
              <a:t>Collaboratively set agenda: “I’d like to spend some time today talking about [insert]. Is that all right with you? What would you like to add or subtract from our agenda today?’</a:t>
            </a:r>
          </a:p>
          <a:p>
            <a:pPr marL="0" indent="0">
              <a:buNone/>
            </a:pPr>
            <a:endParaRPr lang="en-US" dirty="0"/>
          </a:p>
        </p:txBody>
      </p:sp>
    </p:spTree>
    <p:extLst>
      <p:ext uri="{BB962C8B-B14F-4D97-AF65-F5344CB8AC3E}">
        <p14:creationId xmlns:p14="http://schemas.microsoft.com/office/powerpoint/2010/main" val="40524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Putting Principles Into Practice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fontScale="62500" lnSpcReduction="20000"/>
          </a:bodyPr>
          <a:lstStyle/>
          <a:p>
            <a:pPr marL="342900" indent="-342900">
              <a:lnSpc>
                <a:spcPct val="120000"/>
              </a:lnSpc>
              <a:spcAft>
                <a:spcPts val="600"/>
              </a:spcAft>
            </a:pPr>
            <a:r>
              <a:rPr lang="en-US" sz="4000" dirty="0"/>
              <a:t>Strategy 1: Pros and cons, 4 parts done in order</a:t>
            </a:r>
          </a:p>
          <a:p>
            <a:pPr marL="800100" lvl="1" indent="-342900">
              <a:lnSpc>
                <a:spcPct val="120000"/>
              </a:lnSpc>
              <a:spcAft>
                <a:spcPts val="600"/>
              </a:spcAft>
            </a:pPr>
            <a:r>
              <a:rPr lang="en-US" sz="3400" u="sng" dirty="0"/>
              <a:t>Part A: Pros of</a:t>
            </a:r>
            <a:r>
              <a:rPr lang="en-US" sz="3400" dirty="0"/>
              <a:t>: “Tell me what you like about _________”</a:t>
            </a:r>
          </a:p>
          <a:p>
            <a:pPr marL="1257300" lvl="2" indent="-342900">
              <a:lnSpc>
                <a:spcPct val="120000"/>
              </a:lnSpc>
              <a:spcAft>
                <a:spcPts val="600"/>
              </a:spcAft>
            </a:pPr>
            <a:r>
              <a:rPr lang="en-US" sz="3400" dirty="0"/>
              <a:t>Elicit at least 3-5</a:t>
            </a:r>
          </a:p>
          <a:p>
            <a:pPr marL="1257300" lvl="2" indent="-342900">
              <a:lnSpc>
                <a:spcPct val="120000"/>
              </a:lnSpc>
              <a:spcAft>
                <a:spcPts val="600"/>
              </a:spcAft>
            </a:pPr>
            <a:r>
              <a:rPr lang="en-US" sz="3400" dirty="0"/>
              <a:t>Reflect response.  “One of the things you like about ________ is …” </a:t>
            </a:r>
          </a:p>
          <a:p>
            <a:pPr marL="1257300" lvl="2" indent="-342900">
              <a:lnSpc>
                <a:spcPct val="120000"/>
              </a:lnSpc>
              <a:spcAft>
                <a:spcPts val="600"/>
              </a:spcAft>
            </a:pPr>
            <a:r>
              <a:rPr lang="en-US" sz="3400" dirty="0"/>
              <a:t>Then ‘tell me more about that’ and/or ‘tell me what else you like about _____.’  </a:t>
            </a:r>
          </a:p>
          <a:p>
            <a:pPr marL="1257300" lvl="2" indent="-342900">
              <a:lnSpc>
                <a:spcPct val="120000"/>
              </a:lnSpc>
              <a:spcAft>
                <a:spcPts val="600"/>
              </a:spcAft>
            </a:pPr>
            <a:r>
              <a:rPr lang="en-US" sz="3400" dirty="0"/>
              <a:t>Can probe for reasons.  “What, if anything, does ________ do to help your mood, manage stress, fit in with friends, etc. ?”</a:t>
            </a:r>
          </a:p>
          <a:p>
            <a:pPr marL="0" indent="0">
              <a:buNone/>
            </a:pPr>
            <a:endParaRPr lang="en-US" dirty="0"/>
          </a:p>
        </p:txBody>
      </p:sp>
    </p:spTree>
    <p:extLst>
      <p:ext uri="{BB962C8B-B14F-4D97-AF65-F5344CB8AC3E}">
        <p14:creationId xmlns:p14="http://schemas.microsoft.com/office/powerpoint/2010/main" val="135935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Putting Principles Into Practice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fontScale="62500" lnSpcReduction="20000"/>
          </a:bodyPr>
          <a:lstStyle/>
          <a:p>
            <a:pPr marL="342900" indent="-342900">
              <a:lnSpc>
                <a:spcPct val="120000"/>
              </a:lnSpc>
              <a:spcAft>
                <a:spcPts val="600"/>
              </a:spcAft>
            </a:pPr>
            <a:r>
              <a:rPr lang="en-US" sz="4000" dirty="0"/>
              <a:t>Strategy 1: Pros and cons</a:t>
            </a:r>
          </a:p>
          <a:p>
            <a:pPr marL="800100" lvl="1" indent="-342900">
              <a:lnSpc>
                <a:spcPct val="120000"/>
              </a:lnSpc>
              <a:spcAft>
                <a:spcPts val="600"/>
              </a:spcAft>
            </a:pPr>
            <a:r>
              <a:rPr lang="en-US" sz="3600" u="sng" dirty="0"/>
              <a:t>Part B: Cons of:</a:t>
            </a:r>
            <a:r>
              <a:rPr lang="en-US" sz="3600" dirty="0"/>
              <a:t>  “Tell me what you don’t like about ______” </a:t>
            </a:r>
          </a:p>
          <a:p>
            <a:pPr marL="1257300" lvl="2" indent="-342900">
              <a:lnSpc>
                <a:spcPct val="120000"/>
              </a:lnSpc>
              <a:spcAft>
                <a:spcPts val="600"/>
              </a:spcAft>
            </a:pPr>
            <a:r>
              <a:rPr lang="en-US" sz="3600" dirty="0"/>
              <a:t>Try to elicit at least 1 but okay to leave at 0 for now.  If 0, ‘There is absolutely nothing that you don’t like about _______’ (overshoot).’</a:t>
            </a:r>
          </a:p>
          <a:p>
            <a:pPr marL="1257300" lvl="2" indent="-342900">
              <a:lnSpc>
                <a:spcPct val="120000"/>
              </a:lnSpc>
              <a:spcAft>
                <a:spcPts val="600"/>
              </a:spcAft>
            </a:pPr>
            <a:r>
              <a:rPr lang="en-US" sz="3600" dirty="0"/>
              <a:t>Reflect response</a:t>
            </a:r>
          </a:p>
          <a:p>
            <a:pPr marL="1257300" lvl="2" indent="-342900">
              <a:lnSpc>
                <a:spcPct val="120000"/>
              </a:lnSpc>
              <a:spcAft>
                <a:spcPts val="600"/>
              </a:spcAft>
            </a:pPr>
            <a:r>
              <a:rPr lang="en-US" sz="3600" dirty="0"/>
              <a:t>Then ‘tell me more about that’ </a:t>
            </a:r>
          </a:p>
          <a:p>
            <a:pPr marL="1257300" lvl="2" indent="-342900">
              <a:lnSpc>
                <a:spcPct val="120000"/>
              </a:lnSpc>
              <a:spcAft>
                <a:spcPts val="600"/>
              </a:spcAft>
            </a:pPr>
            <a:r>
              <a:rPr lang="en-US" sz="3600" dirty="0"/>
              <a:t>Can probe for reasons: “What, if any, problems has _______ caused in terms of your sports, school, etc.” </a:t>
            </a:r>
            <a:endParaRPr lang="en-US" dirty="0"/>
          </a:p>
        </p:txBody>
      </p:sp>
    </p:spTree>
    <p:extLst>
      <p:ext uri="{BB962C8B-B14F-4D97-AF65-F5344CB8AC3E}">
        <p14:creationId xmlns:p14="http://schemas.microsoft.com/office/powerpoint/2010/main" val="340213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Putting Principles Into Practice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6"/>
            <a:ext cx="10279316" cy="4023359"/>
          </a:xfrm>
        </p:spPr>
        <p:txBody>
          <a:bodyPr>
            <a:normAutofit fontScale="55000" lnSpcReduction="20000"/>
          </a:bodyPr>
          <a:lstStyle/>
          <a:p>
            <a:pPr marL="342900" indent="-342900">
              <a:lnSpc>
                <a:spcPct val="120000"/>
              </a:lnSpc>
              <a:spcAft>
                <a:spcPts val="600"/>
              </a:spcAft>
            </a:pPr>
            <a:r>
              <a:rPr lang="en-US" sz="4000" dirty="0"/>
              <a:t>Strategy 1: Pros and cons</a:t>
            </a:r>
          </a:p>
          <a:p>
            <a:pPr marL="800100" lvl="1" indent="-342900">
              <a:lnSpc>
                <a:spcPct val="120000"/>
              </a:lnSpc>
              <a:spcAft>
                <a:spcPts val="600"/>
              </a:spcAft>
            </a:pPr>
            <a:r>
              <a:rPr lang="en-US" sz="3600" u="sng" dirty="0"/>
              <a:t>Part C: Cons of changing</a:t>
            </a:r>
            <a:r>
              <a:rPr lang="en-US" sz="3600" dirty="0"/>
              <a:t>: “Tell me what will be difficult for you about changing your _______.”</a:t>
            </a:r>
          </a:p>
          <a:p>
            <a:pPr marL="1257300" lvl="2" indent="-342900">
              <a:lnSpc>
                <a:spcPct val="120000"/>
              </a:lnSpc>
              <a:spcAft>
                <a:spcPts val="600"/>
              </a:spcAft>
            </a:pPr>
            <a:r>
              <a:rPr lang="en-US" sz="3600" dirty="0"/>
              <a:t>Don’t define ‘changing _______.” If they ask, put it back on them.  “That’s up to you to decide.  What does changing ______ mean to you?”</a:t>
            </a:r>
          </a:p>
          <a:p>
            <a:pPr marL="1257300" lvl="2" indent="-342900">
              <a:lnSpc>
                <a:spcPct val="120000"/>
              </a:lnSpc>
              <a:spcAft>
                <a:spcPts val="600"/>
              </a:spcAft>
            </a:pPr>
            <a:r>
              <a:rPr lang="en-US" sz="3600" dirty="0"/>
              <a:t>Elicit at least 3-5</a:t>
            </a:r>
          </a:p>
          <a:p>
            <a:pPr marL="1257300" lvl="2" indent="-342900">
              <a:lnSpc>
                <a:spcPct val="120000"/>
              </a:lnSpc>
              <a:spcAft>
                <a:spcPts val="600"/>
              </a:spcAft>
            </a:pPr>
            <a:r>
              <a:rPr lang="en-US" sz="3600" dirty="0"/>
              <a:t>Reflect response.  “x, y, z are things that would be difficult for you about changing your _______ …” </a:t>
            </a:r>
          </a:p>
          <a:p>
            <a:pPr marL="1257300" lvl="2" indent="-342900">
              <a:lnSpc>
                <a:spcPct val="120000"/>
              </a:lnSpc>
              <a:spcAft>
                <a:spcPts val="600"/>
              </a:spcAft>
            </a:pPr>
            <a:r>
              <a:rPr lang="en-US" sz="3600" dirty="0"/>
              <a:t>Then ‘tell me more about that’ and/or ‘tell me what else would be difficult for you about changing your ______.’ </a:t>
            </a:r>
            <a:endParaRPr lang="en-US" dirty="0"/>
          </a:p>
        </p:txBody>
      </p:sp>
    </p:spTree>
    <p:extLst>
      <p:ext uri="{BB962C8B-B14F-4D97-AF65-F5344CB8AC3E}">
        <p14:creationId xmlns:p14="http://schemas.microsoft.com/office/powerpoint/2010/main" val="22557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60449"/>
            <a:ext cx="10290048" cy="4351338"/>
          </a:xfrm>
        </p:spPr>
        <p:txBody>
          <a:bodyPr>
            <a:normAutofit/>
          </a:bodyPr>
          <a:lstStyle/>
          <a:p>
            <a:r>
              <a:rPr lang="en-US" dirty="0"/>
              <a:t>Alcohol</a:t>
            </a:r>
          </a:p>
          <a:p>
            <a:r>
              <a:rPr lang="en-US" dirty="0"/>
              <a:t>Tobacco</a:t>
            </a:r>
          </a:p>
          <a:p>
            <a:r>
              <a:rPr lang="en-US" dirty="0"/>
              <a:t>Marijuana</a:t>
            </a:r>
          </a:p>
          <a:p>
            <a:r>
              <a:rPr lang="en-US" dirty="0"/>
              <a:t>Cocaine</a:t>
            </a:r>
          </a:p>
          <a:p>
            <a:r>
              <a:rPr lang="en-US" dirty="0"/>
              <a:t>Heroin</a:t>
            </a:r>
          </a:p>
          <a:p>
            <a:r>
              <a:rPr lang="en-US" dirty="0"/>
              <a:t>Hallucinogens</a:t>
            </a:r>
          </a:p>
          <a:p>
            <a:r>
              <a:rPr lang="en-US" dirty="0"/>
              <a:t>Methamphetamine</a:t>
            </a:r>
          </a:p>
          <a:p>
            <a:pPr marL="0" indent="0">
              <a:buNone/>
            </a:pPr>
            <a:r>
              <a:rPr lang="en-US" dirty="0"/>
              <a:t>	</a:t>
            </a:r>
            <a:r>
              <a:rPr lang="en-US" sz="2000" dirty="0"/>
              <a:t>*Discover Recovery</a:t>
            </a:r>
          </a:p>
          <a:p>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Most Used Drugs*</a:t>
            </a:r>
          </a:p>
        </p:txBody>
      </p:sp>
    </p:spTree>
    <p:extLst>
      <p:ext uri="{BB962C8B-B14F-4D97-AF65-F5344CB8AC3E}">
        <p14:creationId xmlns:p14="http://schemas.microsoft.com/office/powerpoint/2010/main" val="29390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Putting Principles Into Practice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fontScale="70000" lnSpcReduction="20000"/>
          </a:bodyPr>
          <a:lstStyle/>
          <a:p>
            <a:pPr marL="342900" indent="-342900">
              <a:lnSpc>
                <a:spcPct val="120000"/>
              </a:lnSpc>
              <a:spcAft>
                <a:spcPts val="600"/>
              </a:spcAft>
            </a:pPr>
            <a:r>
              <a:rPr lang="en-US" sz="4000" dirty="0"/>
              <a:t>Strategy 1: Pros and cons</a:t>
            </a:r>
          </a:p>
          <a:p>
            <a:pPr marL="800100" lvl="1" indent="-342900">
              <a:lnSpc>
                <a:spcPct val="120000"/>
              </a:lnSpc>
              <a:spcAft>
                <a:spcPts val="600"/>
              </a:spcAft>
            </a:pPr>
            <a:r>
              <a:rPr lang="en-US" sz="3600" u="sng" dirty="0"/>
              <a:t>Part D: Pros of changing:</a:t>
            </a:r>
            <a:r>
              <a:rPr lang="en-US" sz="3600" dirty="0"/>
              <a:t>  “Tell me what you would like about changing ______” </a:t>
            </a:r>
          </a:p>
          <a:p>
            <a:pPr marL="1257300" lvl="2" indent="-342900">
              <a:lnSpc>
                <a:spcPct val="120000"/>
              </a:lnSpc>
              <a:spcAft>
                <a:spcPts val="600"/>
              </a:spcAft>
            </a:pPr>
            <a:r>
              <a:rPr lang="en-US" sz="3600" dirty="0"/>
              <a:t>Try to elicit at least 1 but okay to leave at 0 for now.  If 0, ‘There is absolutely nothing positive that changing your _______ would do for you’ (overshoot).’</a:t>
            </a:r>
          </a:p>
          <a:p>
            <a:pPr marL="1257300" lvl="2" indent="-342900">
              <a:lnSpc>
                <a:spcPct val="120000"/>
              </a:lnSpc>
              <a:spcAft>
                <a:spcPts val="600"/>
              </a:spcAft>
            </a:pPr>
            <a:r>
              <a:rPr lang="en-US" sz="3600" dirty="0"/>
              <a:t>Reflect response</a:t>
            </a:r>
          </a:p>
          <a:p>
            <a:pPr marL="1257300" lvl="2" indent="-342900">
              <a:lnSpc>
                <a:spcPct val="120000"/>
              </a:lnSpc>
              <a:spcAft>
                <a:spcPts val="600"/>
              </a:spcAft>
            </a:pPr>
            <a:r>
              <a:rPr lang="en-US" sz="3600" dirty="0"/>
              <a:t>Then ‘tell me more about that’ </a:t>
            </a:r>
          </a:p>
        </p:txBody>
      </p:sp>
    </p:spTree>
    <p:extLst>
      <p:ext uri="{BB962C8B-B14F-4D97-AF65-F5344CB8AC3E}">
        <p14:creationId xmlns:p14="http://schemas.microsoft.com/office/powerpoint/2010/main" val="311543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Putting Principles Into Practice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6"/>
            <a:ext cx="10279316" cy="4197096"/>
          </a:xfrm>
        </p:spPr>
        <p:txBody>
          <a:bodyPr>
            <a:normAutofit fontScale="55000" lnSpcReduction="20000"/>
          </a:bodyPr>
          <a:lstStyle/>
          <a:p>
            <a:pPr marL="342900" indent="-342900">
              <a:lnSpc>
                <a:spcPct val="120000"/>
              </a:lnSpc>
              <a:spcAft>
                <a:spcPts val="600"/>
              </a:spcAft>
            </a:pPr>
            <a:r>
              <a:rPr lang="en-US" sz="4000" dirty="0"/>
              <a:t>Strategy 2:  Values Clarification, 3 parts done in order</a:t>
            </a:r>
          </a:p>
          <a:p>
            <a:pPr marL="800100" lvl="1" indent="-342900">
              <a:lnSpc>
                <a:spcPct val="120000"/>
              </a:lnSpc>
              <a:spcAft>
                <a:spcPts val="600"/>
              </a:spcAft>
            </a:pPr>
            <a:r>
              <a:rPr lang="en-US" sz="3600" dirty="0"/>
              <a:t>Part A: Identify core values:  ‘Tell me some of the things that are most important to you in your life right now’</a:t>
            </a:r>
          </a:p>
          <a:p>
            <a:pPr marL="1257300" lvl="2" indent="-342900">
              <a:lnSpc>
                <a:spcPct val="120000"/>
              </a:lnSpc>
              <a:spcAft>
                <a:spcPts val="600"/>
              </a:spcAft>
            </a:pPr>
            <a:r>
              <a:rPr lang="en-US" sz="3600" dirty="0"/>
              <a:t>Leave open-ended but if they ask for clarification, prompt with things you know are important to them – </a:t>
            </a:r>
            <a:r>
              <a:rPr lang="en-US" sz="3600" dirty="0" err="1"/>
              <a:t>e.g</a:t>
            </a:r>
            <a:r>
              <a:rPr lang="en-US" sz="3600" dirty="0"/>
              <a:t>, being a good athlete, maintaining grades, getting into college/tech school they want, being good at band, choir, art, fitting in/popularity/attractive, being a good boyfriend or girlfriend, being spiritual (good insert religion)</a:t>
            </a:r>
          </a:p>
          <a:p>
            <a:pPr marL="1257300" lvl="2" indent="-342900">
              <a:lnSpc>
                <a:spcPct val="120000"/>
              </a:lnSpc>
              <a:spcAft>
                <a:spcPts val="600"/>
              </a:spcAft>
            </a:pPr>
            <a:r>
              <a:rPr lang="en-US" sz="3600" dirty="0"/>
              <a:t>Elicit 3-4</a:t>
            </a:r>
          </a:p>
          <a:p>
            <a:pPr marL="1257300" lvl="2" indent="-342900">
              <a:lnSpc>
                <a:spcPct val="120000"/>
              </a:lnSpc>
              <a:spcAft>
                <a:spcPts val="600"/>
              </a:spcAft>
            </a:pPr>
            <a:r>
              <a:rPr lang="en-US" sz="3600" dirty="0"/>
              <a:t>Have them tell you why each is important to them</a:t>
            </a:r>
          </a:p>
          <a:p>
            <a:pPr marL="1257300" lvl="2" indent="-342900">
              <a:lnSpc>
                <a:spcPct val="120000"/>
              </a:lnSpc>
              <a:spcAft>
                <a:spcPts val="600"/>
              </a:spcAft>
            </a:pPr>
            <a:r>
              <a:rPr lang="en-US" sz="3600" dirty="0"/>
              <a:t>Fill in gaps with reflections and ‘tell me more.’</a:t>
            </a:r>
          </a:p>
        </p:txBody>
      </p:sp>
    </p:spTree>
    <p:extLst>
      <p:ext uri="{BB962C8B-B14F-4D97-AF65-F5344CB8AC3E}">
        <p14:creationId xmlns:p14="http://schemas.microsoft.com/office/powerpoint/2010/main" val="333710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Putting Principles Into Practice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fontScale="40000" lnSpcReduction="20000"/>
          </a:bodyPr>
          <a:lstStyle/>
          <a:p>
            <a:pPr marL="342900" indent="-342900">
              <a:lnSpc>
                <a:spcPct val="120000"/>
              </a:lnSpc>
              <a:spcAft>
                <a:spcPts val="600"/>
              </a:spcAft>
            </a:pPr>
            <a:r>
              <a:rPr lang="en-US" sz="5600" dirty="0"/>
              <a:t>Strategy 2:  Values Clarification</a:t>
            </a:r>
          </a:p>
          <a:p>
            <a:pPr marL="800100" lvl="1" indent="-342900">
              <a:lnSpc>
                <a:spcPct val="120000"/>
              </a:lnSpc>
              <a:spcAft>
                <a:spcPts val="600"/>
              </a:spcAft>
            </a:pPr>
            <a:r>
              <a:rPr lang="en-US" sz="5200" dirty="0"/>
              <a:t>Part C: Link  changing _______ to core values:  ‘How, if at all, would changing your [X behavior] impact your ability to be a better … [insert value(s)]? </a:t>
            </a:r>
          </a:p>
          <a:p>
            <a:pPr marL="1257300" lvl="2" indent="-342900">
              <a:lnSpc>
                <a:spcPct val="120000"/>
              </a:lnSpc>
              <a:spcAft>
                <a:spcPts val="600"/>
              </a:spcAft>
            </a:pPr>
            <a:r>
              <a:rPr lang="en-US" sz="5100" dirty="0"/>
              <a:t>If they stare at you blankly, help them fill in the blanks:  “For example, if you were able to reduce or change [X behavior], how would that impact your ability to … [insert value].”</a:t>
            </a:r>
          </a:p>
          <a:p>
            <a:pPr marL="1257300" lvl="2" indent="-342900">
              <a:lnSpc>
                <a:spcPct val="120000"/>
              </a:lnSpc>
              <a:spcAft>
                <a:spcPts val="600"/>
              </a:spcAft>
            </a:pPr>
            <a:r>
              <a:rPr lang="en-US" sz="5100" dirty="0"/>
              <a:t>If they stare at you blankly, could use Elicit-Provide-Elicit:  “If it’s okay with you, I’d like to share some of the ways that I see that reducing or changing [behavior] could be beneficial to you being a … [insert value]”. Then, “What do you make of this?”</a:t>
            </a:r>
          </a:p>
        </p:txBody>
      </p:sp>
    </p:spTree>
    <p:extLst>
      <p:ext uri="{BB962C8B-B14F-4D97-AF65-F5344CB8AC3E}">
        <p14:creationId xmlns:p14="http://schemas.microsoft.com/office/powerpoint/2010/main" val="27189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r>
              <a:rPr lang="en-US" dirty="0"/>
              <a:t>Putting Principles Into Practice - Summary</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fontScale="40000" lnSpcReduction="20000"/>
          </a:bodyPr>
          <a:lstStyle/>
          <a:p>
            <a:pPr>
              <a:lnSpc>
                <a:spcPct val="120000"/>
              </a:lnSpc>
              <a:spcAft>
                <a:spcPts val="600"/>
              </a:spcAft>
            </a:pPr>
            <a:r>
              <a:rPr lang="en-US" sz="5000" dirty="0"/>
              <a:t>If it’s okay with you, I would like to take a moment to summarize what we have discussed today.</a:t>
            </a:r>
          </a:p>
          <a:p>
            <a:pPr>
              <a:lnSpc>
                <a:spcPct val="120000"/>
              </a:lnSpc>
              <a:spcAft>
                <a:spcPts val="600"/>
              </a:spcAft>
            </a:pPr>
            <a:r>
              <a:rPr lang="en-US" sz="5000" dirty="0"/>
              <a:t>In 2-3 sentences, summarize everything discussed, ending on the pros of change OR link between target behavior and value(s).</a:t>
            </a:r>
          </a:p>
          <a:p>
            <a:pPr>
              <a:lnSpc>
                <a:spcPct val="120000"/>
              </a:lnSpc>
              <a:spcAft>
                <a:spcPts val="600"/>
              </a:spcAft>
            </a:pPr>
            <a:r>
              <a:rPr lang="en-US" sz="5000" dirty="0"/>
              <a:t>“What would you like to add or subtract to what I just said?”</a:t>
            </a:r>
          </a:p>
          <a:p>
            <a:pPr>
              <a:lnSpc>
                <a:spcPct val="120000"/>
              </a:lnSpc>
              <a:spcAft>
                <a:spcPts val="600"/>
              </a:spcAft>
            </a:pPr>
            <a:r>
              <a:rPr lang="en-US" sz="5000" dirty="0"/>
              <a:t>Transition to Behavioral Action Plan (BAP)</a:t>
            </a:r>
          </a:p>
          <a:p>
            <a:pPr>
              <a:lnSpc>
                <a:spcPct val="120000"/>
              </a:lnSpc>
              <a:spcAft>
                <a:spcPts val="600"/>
              </a:spcAft>
            </a:pPr>
            <a:r>
              <a:rPr lang="en-US" sz="5000" dirty="0"/>
              <a:t>“I’m wondering, where does that leave us?” OR “Where would you like to go from here?”</a:t>
            </a:r>
          </a:p>
        </p:txBody>
      </p:sp>
    </p:spTree>
    <p:extLst>
      <p:ext uri="{BB962C8B-B14F-4D97-AF65-F5344CB8AC3E}">
        <p14:creationId xmlns:p14="http://schemas.microsoft.com/office/powerpoint/2010/main" val="39136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Behavioral Action Plan</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fontScale="40000" lnSpcReduction="20000"/>
          </a:bodyPr>
          <a:lstStyle/>
          <a:p>
            <a:pPr>
              <a:lnSpc>
                <a:spcPct val="120000"/>
              </a:lnSpc>
              <a:spcAft>
                <a:spcPts val="600"/>
              </a:spcAft>
            </a:pPr>
            <a:r>
              <a:rPr lang="en-US" sz="5000" dirty="0"/>
              <a:t>Have </a:t>
            </a:r>
            <a:r>
              <a:rPr lang="en-US" sz="5000" i="1" u="sng" dirty="0"/>
              <a:t>student</a:t>
            </a:r>
            <a:r>
              <a:rPr lang="en-US" sz="5000" dirty="0"/>
              <a:t> set a goal</a:t>
            </a:r>
          </a:p>
          <a:p>
            <a:pPr>
              <a:lnSpc>
                <a:spcPct val="120000"/>
              </a:lnSpc>
              <a:spcAft>
                <a:spcPts val="600"/>
              </a:spcAft>
            </a:pPr>
            <a:r>
              <a:rPr lang="en-US" sz="5000" dirty="0"/>
              <a:t>Discuss plans for achieving goal</a:t>
            </a:r>
          </a:p>
          <a:p>
            <a:pPr>
              <a:lnSpc>
                <a:spcPct val="120000"/>
              </a:lnSpc>
              <a:spcAft>
                <a:spcPts val="600"/>
              </a:spcAft>
            </a:pPr>
            <a:r>
              <a:rPr lang="en-US" sz="5000" dirty="0"/>
              <a:t>If relevant, review previous successes and known triggers/difficult situations</a:t>
            </a:r>
          </a:p>
          <a:p>
            <a:pPr>
              <a:lnSpc>
                <a:spcPct val="120000"/>
              </a:lnSpc>
              <a:spcAft>
                <a:spcPts val="600"/>
              </a:spcAft>
            </a:pPr>
            <a:r>
              <a:rPr lang="en-US" sz="5000" dirty="0"/>
              <a:t>If relevant, raise concern:  “I have some concerns about you not wanting to do anything about your vaping right now.” State concerns.  “What do you make of this.” In the end, support autonomy.</a:t>
            </a:r>
          </a:p>
          <a:p>
            <a:pPr>
              <a:lnSpc>
                <a:spcPct val="120000"/>
              </a:lnSpc>
              <a:spcAft>
                <a:spcPts val="600"/>
              </a:spcAft>
            </a:pPr>
            <a:r>
              <a:rPr lang="en-US" sz="5000" dirty="0"/>
              <a:t>Schedule a follow-up meeting</a:t>
            </a:r>
          </a:p>
        </p:txBody>
      </p:sp>
    </p:spTree>
    <p:extLst>
      <p:ext uri="{BB962C8B-B14F-4D97-AF65-F5344CB8AC3E}">
        <p14:creationId xmlns:p14="http://schemas.microsoft.com/office/powerpoint/2010/main" val="404981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General Skills to Use Throughout</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a:bodyPr>
          <a:lstStyle/>
          <a:p>
            <a:pPr>
              <a:lnSpc>
                <a:spcPct val="100000"/>
              </a:lnSpc>
            </a:pPr>
            <a:r>
              <a:rPr lang="en-US" dirty="0"/>
              <a:t>Elicit-Provide-Elicit </a:t>
            </a:r>
          </a:p>
          <a:p>
            <a:pPr>
              <a:lnSpc>
                <a:spcPct val="100000"/>
              </a:lnSpc>
              <a:spcAft>
                <a:spcPts val="600"/>
              </a:spcAft>
            </a:pPr>
            <a:r>
              <a:rPr lang="en-US" dirty="0"/>
              <a:t>Helpful way to provide information in an MI-consistent way</a:t>
            </a:r>
          </a:p>
          <a:p>
            <a:pPr lvl="1">
              <a:lnSpc>
                <a:spcPct val="100000"/>
              </a:lnSpc>
              <a:spcAft>
                <a:spcPts val="600"/>
              </a:spcAft>
            </a:pPr>
            <a:r>
              <a:rPr lang="en-US" dirty="0"/>
              <a:t>Elicit:  Tell me what you know about [behavior]. </a:t>
            </a:r>
          </a:p>
          <a:p>
            <a:pPr lvl="1">
              <a:lnSpc>
                <a:spcPct val="100000"/>
              </a:lnSpc>
              <a:spcAft>
                <a:spcPts val="600"/>
              </a:spcAft>
            </a:pPr>
            <a:r>
              <a:rPr lang="en-US" dirty="0"/>
              <a:t>Provide:  If it’s okay with you, I’d like to share some things I know about [behavior].</a:t>
            </a:r>
          </a:p>
          <a:p>
            <a:pPr lvl="1">
              <a:lnSpc>
                <a:spcPct val="100000"/>
              </a:lnSpc>
              <a:spcAft>
                <a:spcPts val="600"/>
              </a:spcAft>
            </a:pPr>
            <a:r>
              <a:rPr lang="en-US" dirty="0"/>
              <a:t>Elicit:  Ask student’s reaction to/understanding of the information; “What do you make of this?”</a:t>
            </a:r>
          </a:p>
          <a:p>
            <a:pPr lvl="1">
              <a:lnSpc>
                <a:spcPct val="100000"/>
              </a:lnSpc>
              <a:spcAft>
                <a:spcPts val="600"/>
              </a:spcAft>
            </a:pPr>
            <a:endParaRPr lang="en-US" dirty="0"/>
          </a:p>
          <a:p>
            <a:pPr lvl="1">
              <a:lnSpc>
                <a:spcPct val="100000"/>
              </a:lnSpc>
              <a:spcAft>
                <a:spcPts val="600"/>
              </a:spcAft>
            </a:pPr>
            <a:r>
              <a:rPr lang="en-US" i="1" dirty="0"/>
              <a:t>Notice and avoid your “righting reflex” or urge to correct the student. </a:t>
            </a:r>
          </a:p>
          <a:p>
            <a:pPr marL="0" indent="0">
              <a:buNone/>
            </a:pPr>
            <a:endParaRPr lang="en-US" dirty="0"/>
          </a:p>
        </p:txBody>
      </p:sp>
    </p:spTree>
    <p:extLst>
      <p:ext uri="{BB962C8B-B14F-4D97-AF65-F5344CB8AC3E}">
        <p14:creationId xmlns:p14="http://schemas.microsoft.com/office/powerpoint/2010/main" val="1262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General Skills to Use Throughout</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a:bodyPr>
          <a:lstStyle/>
          <a:p>
            <a:pPr>
              <a:lnSpc>
                <a:spcPct val="100000"/>
              </a:lnSpc>
            </a:pPr>
            <a:r>
              <a:rPr lang="en-US" dirty="0"/>
              <a:t>Open-ended questions</a:t>
            </a:r>
          </a:p>
          <a:p>
            <a:pPr lvl="1">
              <a:lnSpc>
                <a:spcPct val="100000"/>
              </a:lnSpc>
            </a:pPr>
            <a:r>
              <a:rPr lang="en-US" dirty="0"/>
              <a:t>Can’t be answered yes/no</a:t>
            </a:r>
          </a:p>
          <a:p>
            <a:pPr lvl="1">
              <a:lnSpc>
                <a:spcPct val="100000"/>
              </a:lnSpc>
            </a:pPr>
            <a:r>
              <a:rPr lang="en-US" dirty="0"/>
              <a:t>Are conversation starters</a:t>
            </a:r>
          </a:p>
          <a:p>
            <a:pPr lvl="1">
              <a:lnSpc>
                <a:spcPct val="100000"/>
              </a:lnSpc>
            </a:pPr>
            <a:r>
              <a:rPr lang="en-US" dirty="0"/>
              <a:t>Get the ball rolling </a:t>
            </a:r>
          </a:p>
          <a:p>
            <a:pPr lvl="1">
              <a:lnSpc>
                <a:spcPct val="100000"/>
              </a:lnSpc>
            </a:pPr>
            <a:r>
              <a:rPr lang="en-US" dirty="0"/>
              <a:t>Are not biased 	</a:t>
            </a:r>
          </a:p>
          <a:p>
            <a:pPr lvl="1">
              <a:lnSpc>
                <a:spcPct val="100000"/>
              </a:lnSpc>
            </a:pPr>
            <a:r>
              <a:rPr lang="en-US" dirty="0"/>
              <a:t>Have few assumptions</a:t>
            </a:r>
          </a:p>
          <a:p>
            <a:pPr lvl="1">
              <a:lnSpc>
                <a:spcPct val="100000"/>
              </a:lnSpc>
            </a:pPr>
            <a:r>
              <a:rPr lang="en-US" dirty="0"/>
              <a:t>Are non-judgmental or “preachy“</a:t>
            </a:r>
          </a:p>
          <a:p>
            <a:pPr lvl="1">
              <a:lnSpc>
                <a:spcPct val="100000"/>
              </a:lnSpc>
            </a:pPr>
            <a:endParaRPr lang="en-US" dirty="0"/>
          </a:p>
          <a:p>
            <a:pPr>
              <a:lnSpc>
                <a:spcPct val="100000"/>
              </a:lnSpc>
            </a:pPr>
            <a:r>
              <a:rPr lang="en-US" dirty="0"/>
              <a:t>“Tell me about your vaping/drinking/current eating habits/etc.”</a:t>
            </a:r>
          </a:p>
          <a:p>
            <a:pPr marL="0" indent="0">
              <a:buNone/>
            </a:pPr>
            <a:endParaRPr lang="en-US" dirty="0"/>
          </a:p>
        </p:txBody>
      </p:sp>
    </p:spTree>
    <p:extLst>
      <p:ext uri="{BB962C8B-B14F-4D97-AF65-F5344CB8AC3E}">
        <p14:creationId xmlns:p14="http://schemas.microsoft.com/office/powerpoint/2010/main" val="84902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Open Ended Starters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4491164" cy="3787278"/>
          </a:xfrm>
        </p:spPr>
        <p:txBody>
          <a:bodyPr>
            <a:normAutofit/>
          </a:bodyPr>
          <a:lstStyle/>
          <a:p>
            <a:pPr marL="0" indent="0" algn="ctr">
              <a:buNone/>
            </a:pPr>
            <a:r>
              <a:rPr lang="en-US" b="1" u="sng" dirty="0"/>
              <a:t>Open</a:t>
            </a:r>
          </a:p>
          <a:p>
            <a:pPr marL="0" indent="0">
              <a:buNone/>
            </a:pPr>
            <a:r>
              <a:rPr lang="en-US" dirty="0"/>
              <a:t>To what extent…</a:t>
            </a:r>
          </a:p>
          <a:p>
            <a:pPr marL="0" indent="0">
              <a:buNone/>
            </a:pPr>
            <a:r>
              <a:rPr lang="en-US" dirty="0"/>
              <a:t>How often…</a:t>
            </a:r>
          </a:p>
          <a:p>
            <a:pPr marL="0" indent="0">
              <a:buNone/>
            </a:pPr>
            <a:r>
              <a:rPr lang="en-US" dirty="0"/>
              <a:t>Why…</a:t>
            </a:r>
          </a:p>
          <a:p>
            <a:pPr marL="0" indent="0">
              <a:buNone/>
            </a:pPr>
            <a:r>
              <a:rPr lang="en-US" dirty="0"/>
              <a:t>Tell me about…</a:t>
            </a:r>
          </a:p>
          <a:p>
            <a:pPr marL="0" indent="0">
              <a:buNone/>
            </a:pPr>
            <a:r>
              <a:rPr lang="en-US" dirty="0"/>
              <a:t>Help me understand…</a:t>
            </a:r>
          </a:p>
          <a:p>
            <a:pPr marL="0" indent="0">
              <a:buNone/>
            </a:pPr>
            <a:r>
              <a:rPr lang="en-US" dirty="0"/>
              <a:t>What, if any…</a:t>
            </a:r>
          </a:p>
          <a:p>
            <a:pPr marL="0" indent="0">
              <a:buNone/>
            </a:pPr>
            <a:r>
              <a:rPr lang="en-US" dirty="0"/>
              <a:t>What else…</a:t>
            </a:r>
          </a:p>
        </p:txBody>
      </p:sp>
      <p:sp>
        <p:nvSpPr>
          <p:cNvPr id="6" name="Content Placeholder 19">
            <a:extLst>
              <a:ext uri="{FF2B5EF4-FFF2-40B4-BE49-F238E27FC236}">
                <a16:creationId xmlns:a16="http://schemas.microsoft.com/office/drawing/2014/main" id="{7A67C4BD-94C5-427A-BA4F-055F252DC26C}"/>
              </a:ext>
            </a:extLst>
          </p:cNvPr>
          <p:cNvSpPr txBox="1">
            <a:spLocks/>
          </p:cNvSpPr>
          <p:nvPr/>
        </p:nvSpPr>
        <p:spPr>
          <a:xfrm>
            <a:off x="6551740" y="1865377"/>
            <a:ext cx="4491164" cy="3787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a:t>Closed</a:t>
            </a:r>
          </a:p>
          <a:p>
            <a:pPr marL="0" indent="0">
              <a:buFont typeface="Arial" panose="020B0604020202020204" pitchFamily="34" charset="0"/>
              <a:buNone/>
            </a:pPr>
            <a:r>
              <a:rPr lang="en-US" dirty="0"/>
              <a:t>Did you…</a:t>
            </a:r>
          </a:p>
          <a:p>
            <a:pPr marL="0" indent="0">
              <a:buFont typeface="Arial" panose="020B0604020202020204" pitchFamily="34" charset="0"/>
              <a:buNone/>
            </a:pPr>
            <a:r>
              <a:rPr lang="en-US" dirty="0"/>
              <a:t>Will you…</a:t>
            </a:r>
          </a:p>
          <a:p>
            <a:pPr marL="0" indent="0">
              <a:buFont typeface="Arial" panose="020B0604020202020204" pitchFamily="34" charset="0"/>
              <a:buNone/>
            </a:pPr>
            <a:r>
              <a:rPr lang="en-US" dirty="0"/>
              <a:t>Can you…</a:t>
            </a:r>
          </a:p>
          <a:p>
            <a:pPr marL="0" indent="0">
              <a:buFont typeface="Arial" panose="020B0604020202020204" pitchFamily="34" charset="0"/>
              <a:buNone/>
            </a:pPr>
            <a:r>
              <a:rPr lang="en-US" dirty="0"/>
              <a:t>Is it…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659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Reflective Listening</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636776"/>
            <a:ext cx="10279316" cy="4306823"/>
          </a:xfrm>
        </p:spPr>
        <p:txBody>
          <a:bodyPr>
            <a:normAutofit fontScale="85000" lnSpcReduction="20000"/>
          </a:bodyPr>
          <a:lstStyle/>
          <a:p>
            <a:pPr>
              <a:lnSpc>
                <a:spcPct val="120000"/>
              </a:lnSpc>
            </a:pPr>
            <a:r>
              <a:rPr lang="en-US" dirty="0"/>
              <a:t>Shows understanding and allows student to feel heard</a:t>
            </a:r>
          </a:p>
          <a:p>
            <a:pPr>
              <a:lnSpc>
                <a:spcPct val="120000"/>
              </a:lnSpc>
            </a:pPr>
            <a:r>
              <a:rPr lang="en-US" dirty="0"/>
              <a:t>Statements of understanding, not a question</a:t>
            </a:r>
          </a:p>
          <a:p>
            <a:pPr>
              <a:lnSpc>
                <a:spcPct val="120000"/>
              </a:lnSpc>
            </a:pPr>
            <a:r>
              <a:rPr lang="en-US" dirty="0"/>
              <a:t>Keeps the student thinking and talking </a:t>
            </a:r>
          </a:p>
          <a:p>
            <a:pPr>
              <a:lnSpc>
                <a:spcPct val="120000"/>
              </a:lnSpc>
            </a:pPr>
            <a:r>
              <a:rPr lang="en-US" dirty="0"/>
              <a:t>Uses students own words, avoids disagreement/arguing</a:t>
            </a:r>
          </a:p>
          <a:p>
            <a:pPr lvl="1">
              <a:lnSpc>
                <a:spcPct val="120000"/>
              </a:lnSpc>
            </a:pPr>
            <a:r>
              <a:rPr lang="en-US" dirty="0"/>
              <a:t>Respond to content</a:t>
            </a:r>
          </a:p>
          <a:p>
            <a:pPr lvl="1">
              <a:lnSpc>
                <a:spcPct val="120000"/>
              </a:lnSpc>
            </a:pPr>
            <a:r>
              <a:rPr lang="en-US" dirty="0"/>
              <a:t>Respond to affect</a:t>
            </a:r>
          </a:p>
          <a:p>
            <a:pPr lvl="1">
              <a:lnSpc>
                <a:spcPct val="120000"/>
              </a:lnSpc>
            </a:pPr>
            <a:r>
              <a:rPr lang="en-US" dirty="0"/>
              <a:t>Respond to meaning</a:t>
            </a:r>
          </a:p>
          <a:p>
            <a:pPr>
              <a:lnSpc>
                <a:spcPct val="120000"/>
              </a:lnSpc>
            </a:pPr>
            <a:r>
              <a:rPr lang="en-US" dirty="0"/>
              <a:t>Simple reflections add little content or meaning:</a:t>
            </a:r>
          </a:p>
          <a:p>
            <a:pPr lvl="1">
              <a:lnSpc>
                <a:spcPct val="120000"/>
              </a:lnSpc>
            </a:pPr>
            <a:r>
              <a:rPr lang="en-US" dirty="0"/>
              <a:t>Restate, rephrase, paraphrase</a:t>
            </a:r>
          </a:p>
          <a:p>
            <a:pPr>
              <a:lnSpc>
                <a:spcPct val="120000"/>
              </a:lnSpc>
            </a:pPr>
            <a:r>
              <a:rPr lang="en-US" dirty="0"/>
              <a:t>Complex reflections:</a:t>
            </a:r>
          </a:p>
          <a:p>
            <a:pPr lvl="1">
              <a:lnSpc>
                <a:spcPct val="120000"/>
              </a:lnSpc>
            </a:pPr>
            <a:r>
              <a:rPr lang="en-US" dirty="0"/>
              <a:t>Reflect the implicit meaning, feelings, intentions, or experiences</a:t>
            </a:r>
          </a:p>
        </p:txBody>
      </p:sp>
    </p:spTree>
    <p:extLst>
      <p:ext uri="{BB962C8B-B14F-4D97-AF65-F5344CB8AC3E}">
        <p14:creationId xmlns:p14="http://schemas.microsoft.com/office/powerpoint/2010/main" val="113130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Markers of Successful MI Encounter</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65377"/>
            <a:ext cx="10279316" cy="3787278"/>
          </a:xfrm>
        </p:spPr>
        <p:txBody>
          <a:bodyPr>
            <a:normAutofit/>
          </a:bodyPr>
          <a:lstStyle/>
          <a:p>
            <a:pPr>
              <a:lnSpc>
                <a:spcPct val="100000"/>
              </a:lnSpc>
            </a:pPr>
            <a:r>
              <a:rPr lang="en-US" b="1" u="sng" dirty="0"/>
              <a:t>Talk time:</a:t>
            </a:r>
            <a:r>
              <a:rPr lang="en-US" b="1" dirty="0"/>
              <a:t>  </a:t>
            </a:r>
            <a:r>
              <a:rPr lang="en-US" dirty="0"/>
              <a:t>student &gt; 50% is the goal</a:t>
            </a:r>
          </a:p>
          <a:p>
            <a:pPr>
              <a:lnSpc>
                <a:spcPct val="100000"/>
              </a:lnSpc>
            </a:pPr>
            <a:r>
              <a:rPr lang="en-US" b="1" u="sng" dirty="0"/>
              <a:t>Collaboration:</a:t>
            </a:r>
            <a:r>
              <a:rPr lang="en-US" b="1" dirty="0"/>
              <a:t> </a:t>
            </a:r>
            <a:r>
              <a:rPr lang="en-US" dirty="0"/>
              <a:t>did you assume the role of expert or did you allow the student to substantially influence the conversation.</a:t>
            </a:r>
          </a:p>
          <a:p>
            <a:pPr>
              <a:lnSpc>
                <a:spcPct val="100000"/>
              </a:lnSpc>
            </a:pPr>
            <a:r>
              <a:rPr lang="en-US" b="1" u="sng" dirty="0"/>
              <a:t>Empathy:</a:t>
            </a:r>
            <a:r>
              <a:rPr lang="en-US" b="1" dirty="0"/>
              <a:t>  </a:t>
            </a:r>
            <a:r>
              <a:rPr lang="en-US" dirty="0"/>
              <a:t>Would the student say you understand their perspective? Did the student leave feeling heard? Was there join up? </a:t>
            </a:r>
          </a:p>
          <a:p>
            <a:pPr>
              <a:lnSpc>
                <a:spcPct val="100000"/>
              </a:lnSpc>
            </a:pPr>
            <a:r>
              <a:rPr lang="en-US" b="1" u="sng" dirty="0"/>
              <a:t>Change talk:</a:t>
            </a:r>
            <a:r>
              <a:rPr lang="en-US" b="1" dirty="0"/>
              <a:t> </a:t>
            </a:r>
            <a:r>
              <a:rPr lang="en-US" dirty="0"/>
              <a:t>Did the student express desire, ability, reason, or need to change the behavior?</a:t>
            </a:r>
          </a:p>
          <a:p>
            <a:pPr>
              <a:lnSpc>
                <a:spcPct val="100000"/>
              </a:lnSpc>
            </a:pPr>
            <a:r>
              <a:rPr lang="en-US" b="1" u="sng" dirty="0"/>
              <a:t>Evocation:</a:t>
            </a:r>
            <a:r>
              <a:rPr lang="en-US" b="1" dirty="0"/>
              <a:t>  </a:t>
            </a:r>
            <a:r>
              <a:rPr lang="en-US" dirty="0"/>
              <a:t>Did you provide the reasons for change or did the student?</a:t>
            </a:r>
          </a:p>
          <a:p>
            <a:pPr marL="0" indent="0">
              <a:buNone/>
            </a:pPr>
            <a:endParaRPr lang="en-US" dirty="0"/>
          </a:p>
        </p:txBody>
      </p:sp>
    </p:spTree>
    <p:extLst>
      <p:ext uri="{BB962C8B-B14F-4D97-AF65-F5344CB8AC3E}">
        <p14:creationId xmlns:p14="http://schemas.microsoft.com/office/powerpoint/2010/main" val="42203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42161"/>
            <a:ext cx="10290048" cy="4351338"/>
          </a:xfrm>
        </p:spPr>
        <p:txBody>
          <a:bodyPr>
            <a:normAutofit lnSpcReduction="10000"/>
          </a:bodyPr>
          <a:lstStyle/>
          <a:p>
            <a:r>
              <a:rPr lang="en-US" dirty="0"/>
              <a:t>Tranquilizers (Xanax, Valium, </a:t>
            </a:r>
            <a:r>
              <a:rPr lang="en-US" dirty="0" err="1"/>
              <a:t>Klonopin</a:t>
            </a:r>
            <a:r>
              <a:rPr lang="en-US" dirty="0"/>
              <a:t>)</a:t>
            </a:r>
          </a:p>
          <a:p>
            <a:endParaRPr lang="en-US" dirty="0"/>
          </a:p>
          <a:p>
            <a:r>
              <a:rPr lang="en-US" dirty="0"/>
              <a:t>Stimulants (Adderall, Ritalin, Amphetamines)</a:t>
            </a:r>
          </a:p>
          <a:p>
            <a:endParaRPr lang="en-US" dirty="0"/>
          </a:p>
          <a:p>
            <a:r>
              <a:rPr lang="en-US" dirty="0"/>
              <a:t>Ecstasy</a:t>
            </a:r>
          </a:p>
          <a:p>
            <a:endParaRPr lang="en-US" dirty="0"/>
          </a:p>
          <a:p>
            <a:r>
              <a:rPr lang="en-US" dirty="0"/>
              <a:t>Inhalants</a:t>
            </a:r>
          </a:p>
          <a:p>
            <a:endParaRPr lang="en-US" dirty="0"/>
          </a:p>
          <a:p>
            <a:r>
              <a:rPr lang="en-US" dirty="0"/>
              <a:t>Sedatives (Barbiturates, Quaaludes)</a:t>
            </a:r>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Others</a:t>
            </a:r>
          </a:p>
        </p:txBody>
      </p:sp>
    </p:spTree>
    <p:extLst>
      <p:ext uri="{BB962C8B-B14F-4D97-AF65-F5344CB8AC3E}">
        <p14:creationId xmlns:p14="http://schemas.microsoft.com/office/powerpoint/2010/main" val="240816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normAutofit/>
          </a:bodyPr>
          <a:lstStyle/>
          <a:p>
            <a:r>
              <a:rPr lang="en-US" dirty="0"/>
              <a:t>Different thinking?</a:t>
            </a:r>
          </a:p>
          <a:p>
            <a:r>
              <a:rPr lang="en-US" dirty="0"/>
              <a:t>Different feeling?</a:t>
            </a:r>
          </a:p>
          <a:p>
            <a:r>
              <a:rPr lang="en-US" dirty="0"/>
              <a:t>Different action?</a:t>
            </a:r>
          </a:p>
          <a:p>
            <a:r>
              <a:rPr lang="en-US" dirty="0"/>
              <a:t>Different reaction/reinforcement?</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So What’s Going to Be Different?</a:t>
            </a:r>
          </a:p>
        </p:txBody>
      </p:sp>
    </p:spTree>
    <p:extLst>
      <p:ext uri="{BB962C8B-B14F-4D97-AF65-F5344CB8AC3E}">
        <p14:creationId xmlns:p14="http://schemas.microsoft.com/office/powerpoint/2010/main" val="414929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10290048" cy="4351338"/>
          </a:xfrm>
        </p:spPr>
        <p:txBody>
          <a:bodyPr>
            <a:normAutofit/>
          </a:bodyPr>
          <a:lstStyle/>
          <a:p>
            <a:pPr marL="0" indent="0">
              <a:buNone/>
            </a:pPr>
            <a:r>
              <a:rPr lang="en-US" sz="4400" b="1" dirty="0"/>
              <a:t>Thank you!</a:t>
            </a:r>
          </a:p>
          <a:p>
            <a:pPr marL="0" indent="0">
              <a:buNone/>
            </a:pPr>
            <a:endParaRPr lang="en-US" sz="4400" b="1" dirty="0"/>
          </a:p>
          <a:p>
            <a:pPr marL="0" indent="0">
              <a:buNone/>
            </a:pPr>
            <a:r>
              <a:rPr lang="en-US" sz="3200" b="1" dirty="0"/>
              <a:t>Mark Thompson</a:t>
            </a:r>
          </a:p>
          <a:p>
            <a:pPr marL="0" indent="0">
              <a:buNone/>
            </a:pPr>
            <a:r>
              <a:rPr lang="en-US" sz="3200" b="1" dirty="0">
                <a:hlinkClick r:id="rId3"/>
              </a:rPr>
              <a:t>mathompson@ksde.org</a:t>
            </a:r>
            <a:endParaRPr lang="en-US" sz="3200" b="1" dirty="0"/>
          </a:p>
          <a:p>
            <a:pPr marL="0" indent="0">
              <a:buNone/>
            </a:pPr>
            <a:endParaRPr lang="en-US" sz="4400" b="1"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Questions &amp; Discussion</a:t>
            </a:r>
          </a:p>
        </p:txBody>
      </p:sp>
    </p:spTree>
    <p:extLst>
      <p:ext uri="{BB962C8B-B14F-4D97-AF65-F5344CB8AC3E}">
        <p14:creationId xmlns:p14="http://schemas.microsoft.com/office/powerpoint/2010/main" val="12741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69593"/>
            <a:ext cx="10290048" cy="4351338"/>
          </a:xfrm>
        </p:spPr>
        <p:txBody>
          <a:bodyPr>
            <a:normAutofit/>
          </a:bodyPr>
          <a:lstStyle/>
          <a:p>
            <a:r>
              <a:rPr lang="en-US" dirty="0"/>
              <a:t>Potential for Abuse</a:t>
            </a:r>
          </a:p>
          <a:p>
            <a:pPr marL="0" indent="0">
              <a:buNone/>
            </a:pPr>
            <a:endParaRPr lang="en-US" dirty="0"/>
          </a:p>
          <a:p>
            <a:r>
              <a:rPr lang="en-US" dirty="0"/>
              <a:t>Potential for Addiction</a:t>
            </a:r>
          </a:p>
          <a:p>
            <a:pPr lvl="1"/>
            <a:r>
              <a:rPr lang="en-US" dirty="0"/>
              <a:t>Psychological</a:t>
            </a:r>
          </a:p>
          <a:p>
            <a:pPr lvl="1"/>
            <a:r>
              <a:rPr lang="en-US" dirty="0"/>
              <a:t>Physiological</a:t>
            </a:r>
          </a:p>
          <a:p>
            <a:pPr lvl="1"/>
            <a:endParaRPr lang="en-US" dirty="0"/>
          </a:p>
          <a:p>
            <a:r>
              <a:rPr lang="en-US" dirty="0"/>
              <a:t>Potency of Drug</a:t>
            </a:r>
          </a:p>
          <a:p>
            <a:pPr lvl="1"/>
            <a:endParaRPr lang="en-US" dirty="0"/>
          </a:p>
          <a:p>
            <a:r>
              <a:rPr lang="en-US" dirty="0"/>
              <a:t>Side Effects</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What Makes a Drug Dangerous</a:t>
            </a:r>
          </a:p>
        </p:txBody>
      </p:sp>
    </p:spTree>
    <p:extLst>
      <p:ext uri="{BB962C8B-B14F-4D97-AF65-F5344CB8AC3E}">
        <p14:creationId xmlns:p14="http://schemas.microsoft.com/office/powerpoint/2010/main" val="370945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597025"/>
            <a:ext cx="10290048" cy="4351338"/>
          </a:xfrm>
        </p:spPr>
        <p:txBody>
          <a:bodyPr>
            <a:normAutofit fontScale="85000" lnSpcReduction="20000"/>
          </a:bodyPr>
          <a:lstStyle/>
          <a:p>
            <a:r>
              <a:rPr lang="en-US" dirty="0"/>
              <a:t>Nicotine (480,000 deaths in US/year)</a:t>
            </a:r>
          </a:p>
          <a:p>
            <a:endParaRPr lang="en-US" dirty="0"/>
          </a:p>
          <a:p>
            <a:r>
              <a:rPr lang="en-US" dirty="0"/>
              <a:t>Alcohol (88,000 deaths/year)</a:t>
            </a:r>
          </a:p>
          <a:p>
            <a:endParaRPr lang="en-US" dirty="0"/>
          </a:p>
          <a:p>
            <a:r>
              <a:rPr lang="en-US" dirty="0"/>
              <a:t>Fentanyl (18,335 deaths)</a:t>
            </a:r>
          </a:p>
          <a:p>
            <a:endParaRPr lang="en-US" dirty="0"/>
          </a:p>
          <a:p>
            <a:r>
              <a:rPr lang="en-US" dirty="0"/>
              <a:t>Heroin (16,000 deaths)</a:t>
            </a:r>
          </a:p>
          <a:p>
            <a:endParaRPr lang="en-US" dirty="0"/>
          </a:p>
          <a:p>
            <a:r>
              <a:rPr lang="en-US" dirty="0"/>
              <a:t>Cocaine (11,316 deaths)</a:t>
            </a:r>
          </a:p>
          <a:p>
            <a:endParaRPr lang="en-US" dirty="0"/>
          </a:p>
          <a:p>
            <a:pPr marL="0" indent="0">
              <a:buNone/>
            </a:pPr>
            <a:r>
              <a:rPr lang="en-US" dirty="0"/>
              <a:t>*Infinite Recovery</a:t>
            </a:r>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Most Dangerous Drugs*</a:t>
            </a:r>
          </a:p>
        </p:txBody>
      </p:sp>
    </p:spTree>
    <p:extLst>
      <p:ext uri="{BB962C8B-B14F-4D97-AF65-F5344CB8AC3E}">
        <p14:creationId xmlns:p14="http://schemas.microsoft.com/office/powerpoint/2010/main" val="403665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606169"/>
            <a:ext cx="10290048" cy="4351338"/>
          </a:xfrm>
        </p:spPr>
        <p:txBody>
          <a:bodyPr>
            <a:normAutofit fontScale="85000" lnSpcReduction="20000"/>
          </a:bodyPr>
          <a:lstStyle/>
          <a:p>
            <a:r>
              <a:rPr lang="en-US" dirty="0"/>
              <a:t>Cocaine</a:t>
            </a:r>
          </a:p>
          <a:p>
            <a:endParaRPr lang="en-US" dirty="0"/>
          </a:p>
          <a:p>
            <a:r>
              <a:rPr lang="en-US" dirty="0"/>
              <a:t>Heroin</a:t>
            </a:r>
          </a:p>
          <a:p>
            <a:endParaRPr lang="en-US" dirty="0"/>
          </a:p>
          <a:p>
            <a:r>
              <a:rPr lang="en-US" dirty="0"/>
              <a:t>Alcohol</a:t>
            </a:r>
          </a:p>
          <a:p>
            <a:endParaRPr lang="en-US" dirty="0"/>
          </a:p>
          <a:p>
            <a:r>
              <a:rPr lang="en-US" dirty="0"/>
              <a:t>Nicotine</a:t>
            </a:r>
          </a:p>
          <a:p>
            <a:endParaRPr lang="en-US" dirty="0"/>
          </a:p>
          <a:p>
            <a:r>
              <a:rPr lang="en-US" dirty="0"/>
              <a:t>Methamphetamine</a:t>
            </a:r>
          </a:p>
          <a:p>
            <a:endParaRPr lang="en-US" dirty="0"/>
          </a:p>
          <a:p>
            <a:pPr marL="0" indent="0">
              <a:buNone/>
            </a:pPr>
            <a:r>
              <a:rPr lang="en-US" sz="2400" dirty="0"/>
              <a:t>	*National Survey on Drug Use &amp; Health</a:t>
            </a:r>
          </a:p>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Most Addictive Drugs*</a:t>
            </a:r>
          </a:p>
        </p:txBody>
      </p:sp>
    </p:spTree>
    <p:extLst>
      <p:ext uri="{BB962C8B-B14F-4D97-AF65-F5344CB8AC3E}">
        <p14:creationId xmlns:p14="http://schemas.microsoft.com/office/powerpoint/2010/main" val="354463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3302D3-1D84-4AFF-A239-3258CE9D05CE}"/>
              </a:ext>
            </a:extLst>
          </p:cNvPr>
          <p:cNvSpPr>
            <a:spLocks noGrp="1"/>
          </p:cNvSpPr>
          <p:nvPr>
            <p:ph sz="half" idx="1"/>
          </p:nvPr>
        </p:nvSpPr>
        <p:spPr>
          <a:xfrm>
            <a:off x="838200" y="1505585"/>
            <a:ext cx="5181600" cy="4351338"/>
          </a:xfrm>
        </p:spPr>
        <p:txBody>
          <a:bodyPr>
            <a:normAutofit lnSpcReduction="10000"/>
          </a:bodyPr>
          <a:lstStyle/>
          <a:p>
            <a:pPr marL="0" indent="0">
              <a:buNone/>
            </a:pPr>
            <a:r>
              <a:rPr lang="en-US" dirty="0"/>
              <a:t>10. Lions = 200/year</a:t>
            </a:r>
          </a:p>
          <a:p>
            <a:pPr marL="0" indent="0">
              <a:buNone/>
            </a:pPr>
            <a:endParaRPr lang="en-US" dirty="0"/>
          </a:p>
          <a:p>
            <a:pPr marL="0" indent="0">
              <a:buNone/>
            </a:pPr>
            <a:r>
              <a:rPr lang="en-US" dirty="0"/>
              <a:t>9. Hippos = 500/year</a:t>
            </a:r>
          </a:p>
          <a:p>
            <a:pPr marL="0" indent="0">
              <a:buNone/>
            </a:pPr>
            <a:endParaRPr lang="en-US" dirty="0"/>
          </a:p>
          <a:p>
            <a:pPr marL="0" indent="0">
              <a:buNone/>
            </a:pPr>
            <a:r>
              <a:rPr lang="en-US" dirty="0"/>
              <a:t>8. Elephants = 600/year</a:t>
            </a:r>
          </a:p>
          <a:p>
            <a:pPr marL="0" indent="0">
              <a:buNone/>
            </a:pPr>
            <a:endParaRPr lang="en-US" dirty="0"/>
          </a:p>
          <a:p>
            <a:pPr marL="0" indent="0">
              <a:buNone/>
            </a:pPr>
            <a:r>
              <a:rPr lang="en-US" dirty="0"/>
              <a:t>7. Crocodiles = 1,000/year</a:t>
            </a:r>
          </a:p>
          <a:p>
            <a:pPr marL="0" indent="0">
              <a:buNone/>
            </a:pPr>
            <a:endParaRPr lang="en-US" dirty="0"/>
          </a:p>
          <a:p>
            <a:pPr marL="0" indent="0">
              <a:buNone/>
            </a:pPr>
            <a:r>
              <a:rPr lang="en-US" dirty="0"/>
              <a:t>6. Scorpions = 3,300/year</a:t>
            </a:r>
          </a:p>
          <a:p>
            <a:endParaRPr lang="en-US" dirty="0"/>
          </a:p>
        </p:txBody>
      </p:sp>
      <p:sp>
        <p:nvSpPr>
          <p:cNvPr id="3" name="Content Placeholder 2">
            <a:extLst>
              <a:ext uri="{FF2B5EF4-FFF2-40B4-BE49-F238E27FC236}">
                <a16:creationId xmlns:a16="http://schemas.microsoft.com/office/drawing/2014/main" id="{E9F3FCED-CA06-49A0-8AF3-98D78437EB18}"/>
              </a:ext>
            </a:extLst>
          </p:cNvPr>
          <p:cNvSpPr>
            <a:spLocks noGrp="1"/>
          </p:cNvSpPr>
          <p:nvPr>
            <p:ph sz="half" idx="2"/>
          </p:nvPr>
        </p:nvSpPr>
        <p:spPr>
          <a:xfrm>
            <a:off x="6096000" y="1505585"/>
            <a:ext cx="5181600" cy="4351338"/>
          </a:xfrm>
        </p:spPr>
        <p:txBody>
          <a:bodyPr>
            <a:normAutofit lnSpcReduction="10000"/>
          </a:bodyPr>
          <a:lstStyle/>
          <a:p>
            <a:pPr marL="0" indent="0">
              <a:buNone/>
            </a:pPr>
            <a:r>
              <a:rPr lang="en-US" dirty="0"/>
              <a:t>5. Assassin Bugs = 10,000/year</a:t>
            </a:r>
          </a:p>
          <a:p>
            <a:pPr marL="0" indent="0">
              <a:buNone/>
            </a:pPr>
            <a:endParaRPr lang="en-US" dirty="0"/>
          </a:p>
          <a:p>
            <a:pPr marL="0" indent="0">
              <a:buNone/>
            </a:pPr>
            <a:r>
              <a:rPr lang="en-US" dirty="0"/>
              <a:t>4. Dogs = 59,000/year</a:t>
            </a:r>
          </a:p>
          <a:p>
            <a:pPr marL="0" indent="0">
              <a:buNone/>
            </a:pPr>
            <a:endParaRPr lang="en-US" dirty="0"/>
          </a:p>
          <a:p>
            <a:pPr marL="0" indent="0">
              <a:buNone/>
            </a:pPr>
            <a:r>
              <a:rPr lang="en-US" dirty="0"/>
              <a:t>3. Snakes = 138,000/year</a:t>
            </a:r>
          </a:p>
          <a:p>
            <a:pPr marL="0" indent="0">
              <a:buNone/>
            </a:pPr>
            <a:endParaRPr lang="en-US" dirty="0"/>
          </a:p>
          <a:p>
            <a:pPr marL="0" indent="0">
              <a:buNone/>
            </a:pPr>
            <a:r>
              <a:rPr lang="en-US" dirty="0"/>
              <a:t>2. Humans = 400,000/year</a:t>
            </a:r>
          </a:p>
          <a:p>
            <a:pPr marL="0" indent="0">
              <a:buNone/>
            </a:pPr>
            <a:endParaRPr lang="en-US" dirty="0"/>
          </a:p>
          <a:p>
            <a:pPr marL="0" indent="0">
              <a:buNone/>
            </a:pPr>
            <a:r>
              <a:rPr lang="en-US" dirty="0"/>
              <a:t>1. Mosquitoes = 725,000/year</a:t>
            </a:r>
          </a:p>
          <a:p>
            <a:endParaRPr lang="en-US" dirty="0"/>
          </a:p>
        </p:txBody>
      </p:sp>
      <p:sp>
        <p:nvSpPr>
          <p:cNvPr id="4" name="Title 3">
            <a:extLst>
              <a:ext uri="{FF2B5EF4-FFF2-40B4-BE49-F238E27FC236}">
                <a16:creationId xmlns:a16="http://schemas.microsoft.com/office/drawing/2014/main" id="{2C26E15B-EC00-4193-A4F7-92F7263CABC9}"/>
              </a:ext>
            </a:extLst>
          </p:cNvPr>
          <p:cNvSpPr>
            <a:spLocks noGrp="1"/>
          </p:cNvSpPr>
          <p:nvPr>
            <p:ph type="title"/>
          </p:nvPr>
        </p:nvSpPr>
        <p:spPr/>
        <p:txBody>
          <a:bodyPr/>
          <a:lstStyle/>
          <a:p>
            <a:r>
              <a:rPr lang="en-US" dirty="0"/>
              <a:t>Animal Questions</a:t>
            </a:r>
          </a:p>
        </p:txBody>
      </p:sp>
    </p:spTree>
    <p:extLst>
      <p:ext uri="{BB962C8B-B14F-4D97-AF65-F5344CB8AC3E}">
        <p14:creationId xmlns:p14="http://schemas.microsoft.com/office/powerpoint/2010/main" val="150387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89B36-3905-4D71-9AD1-EDCFAD04EC31}">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http://www.w3.org/XML/1998/namespace"/>
    <ds:schemaRef ds:uri="6c663d95-8238-4b2d-b922-a74f82e5df6f"/>
    <ds:schemaRef ds:uri="http://schemas.microsoft.com/office/infopath/2007/PartnerControls"/>
    <ds:schemaRef ds:uri="d5501a87-0b31-43b9-bb13-8dd2b743a206"/>
    <ds:schemaRef ds:uri="http://purl.org/dc/dcmitype/"/>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572</TotalTime>
  <Words>3584</Words>
  <Application>Microsoft Office PowerPoint</Application>
  <PresentationFormat>Widescreen</PresentationFormat>
  <Paragraphs>464</Paragraphs>
  <Slides>51</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Open Sans Light</vt:lpstr>
      <vt:lpstr>Open Sans Semibold</vt:lpstr>
      <vt:lpstr>Wingdings</vt:lpstr>
      <vt:lpstr>Custom Design</vt:lpstr>
      <vt:lpstr>Vaping, Alcohol &amp; Marijuana: What’s the Big Deal?</vt:lpstr>
      <vt:lpstr>Laying the Foundation</vt:lpstr>
      <vt:lpstr>More Questions</vt:lpstr>
      <vt:lpstr>Most Used Drugs*</vt:lpstr>
      <vt:lpstr>Others</vt:lpstr>
      <vt:lpstr>What Makes a Drug Dangerous</vt:lpstr>
      <vt:lpstr>Most Dangerous Drugs*</vt:lpstr>
      <vt:lpstr>Most Addictive Drugs*</vt:lpstr>
      <vt:lpstr>Animal Questions</vt:lpstr>
      <vt:lpstr>More On the Dangers of Animals</vt:lpstr>
      <vt:lpstr>And, Yet, Still More</vt:lpstr>
      <vt:lpstr>Thoughts, Observations?</vt:lpstr>
      <vt:lpstr>Our Focus</vt:lpstr>
      <vt:lpstr>Alcohol</vt:lpstr>
      <vt:lpstr>Tips for Responsible Drinking (Alcohol)</vt:lpstr>
      <vt:lpstr>Marijuana (Active Ingredient – THC)</vt:lpstr>
      <vt:lpstr>Forms of Consumption</vt:lpstr>
      <vt:lpstr>Responsible Use?</vt:lpstr>
      <vt:lpstr>Tobacco/Nicotine: A Tale of Two Paths</vt:lpstr>
      <vt:lpstr>Tobacco/Nicotine: A Tale of Two Paths</vt:lpstr>
      <vt:lpstr>Responsible Use?</vt:lpstr>
      <vt:lpstr>Bringing it Full Circle</vt:lpstr>
      <vt:lpstr>Bringing it Full Circle</vt:lpstr>
      <vt:lpstr>Bringing it Full Circle</vt:lpstr>
      <vt:lpstr>So What Can Be Done?</vt:lpstr>
      <vt:lpstr>PowerPoint Presentation</vt:lpstr>
      <vt:lpstr>What Do We Typically:</vt:lpstr>
      <vt:lpstr>Change the Cycle</vt:lpstr>
      <vt:lpstr>An Example of a Different Approach: Motivational Interviewing</vt:lpstr>
      <vt:lpstr>The “Standard” Approach</vt:lpstr>
      <vt:lpstr>Problems With “Standard” Approach</vt:lpstr>
      <vt:lpstr>Problems With “Standard” Approach</vt:lpstr>
      <vt:lpstr>Reasons People Change</vt:lpstr>
      <vt:lpstr>Negotiating Behavior Change</vt:lpstr>
      <vt:lpstr>Motivational Interviewing Principles</vt:lpstr>
      <vt:lpstr>Putting Principles Into Practice</vt:lpstr>
      <vt:lpstr>Putting Principles Into Practice</vt:lpstr>
      <vt:lpstr>Putting Principles Into Practice</vt:lpstr>
      <vt:lpstr>Putting Principles Into Practice</vt:lpstr>
      <vt:lpstr>Putting Principles Into Practice</vt:lpstr>
      <vt:lpstr>Putting Principles Into Practice</vt:lpstr>
      <vt:lpstr>Putting Principles Into Practice</vt:lpstr>
      <vt:lpstr>Putting Principles Into Practice - Summary</vt:lpstr>
      <vt:lpstr>Behavioral Action Plan</vt:lpstr>
      <vt:lpstr>General Skills to Use Throughout</vt:lpstr>
      <vt:lpstr>General Skills to Use Throughout</vt:lpstr>
      <vt:lpstr>Open Ended Starters</vt:lpstr>
      <vt:lpstr>Reflective Listening</vt:lpstr>
      <vt:lpstr>Markers of Successful MI Encounter</vt:lpstr>
      <vt:lpstr>So What’s Going to Be Different?</vt:lpstr>
      <vt:lpstr>Questions &amp; Discussion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Mark A. Thompson</cp:lastModifiedBy>
  <cp:revision>47</cp:revision>
  <cp:lastPrinted>2022-06-08T16:38:36Z</cp:lastPrinted>
  <dcterms:created xsi:type="dcterms:W3CDTF">2017-11-21T21:33:09Z</dcterms:created>
  <dcterms:modified xsi:type="dcterms:W3CDTF">2022-06-08T16:38:50Z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